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5" r:id="rId1"/>
  </p:sldMasterIdLst>
  <p:notesMasterIdLst>
    <p:notesMasterId r:id="rId24"/>
  </p:notesMasterIdLst>
  <p:handoutMasterIdLst>
    <p:handoutMasterId r:id="rId25"/>
  </p:handoutMasterIdLst>
  <p:sldIdLst>
    <p:sldId id="290" r:id="rId2"/>
    <p:sldId id="297" r:id="rId3"/>
    <p:sldId id="300" r:id="rId4"/>
    <p:sldId id="277" r:id="rId5"/>
    <p:sldId id="278" r:id="rId6"/>
    <p:sldId id="272" r:id="rId7"/>
    <p:sldId id="273" r:id="rId8"/>
    <p:sldId id="274" r:id="rId9"/>
    <p:sldId id="258" r:id="rId10"/>
    <p:sldId id="302" r:id="rId11"/>
    <p:sldId id="304" r:id="rId12"/>
    <p:sldId id="303" r:id="rId13"/>
    <p:sldId id="305" r:id="rId14"/>
    <p:sldId id="306" r:id="rId15"/>
    <p:sldId id="307" r:id="rId16"/>
    <p:sldId id="301" r:id="rId17"/>
    <p:sldId id="259" r:id="rId18"/>
    <p:sldId id="293" r:id="rId19"/>
    <p:sldId id="291" r:id="rId20"/>
    <p:sldId id="295" r:id="rId21"/>
    <p:sldId id="296" r:id="rId22"/>
    <p:sldId id="292" r:id="rId23"/>
  </p:sldIdLst>
  <p:sldSz cx="9144000" cy="6858000" type="screen4x3"/>
  <p:notesSz cx="681355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5942" autoAdjust="0"/>
    <p:restoredTop sz="94686" autoAdjust="0"/>
  </p:normalViewPr>
  <p:slideViewPr>
    <p:cSldViewPr>
      <p:cViewPr varScale="1">
        <p:scale>
          <a:sx n="83" d="100"/>
          <a:sy n="83" d="100"/>
        </p:scale>
        <p:origin x="60" y="444"/>
      </p:cViewPr>
      <p:guideLst>
        <p:guide orient="horz" pos="2160"/>
        <p:guide pos="2880"/>
      </p:guideLst>
    </p:cSldViewPr>
  </p:slideViewPr>
  <p:outlineViewPr>
    <p:cViewPr>
      <p:scale>
        <a:sx n="33" d="100"/>
        <a:sy n="33" d="100"/>
      </p:scale>
      <p:origin x="0" y="-14914"/>
    </p:cViewPr>
  </p:outlineViewPr>
  <p:notesTextViewPr>
    <p:cViewPr>
      <p:scale>
        <a:sx n="1" d="1"/>
        <a:sy n="1" d="1"/>
      </p:scale>
      <p:origin x="0" y="0"/>
    </p:cViewPr>
  </p:notesTextViewPr>
  <p:sorterViewPr>
    <p:cViewPr>
      <p:scale>
        <a:sx n="100" d="100"/>
        <a:sy n="100" d="100"/>
      </p:scale>
      <p:origin x="0" y="-4411"/>
    </p:cViewPr>
  </p:sorterViewPr>
  <p:notesViewPr>
    <p:cSldViewPr>
      <p:cViewPr varScale="1">
        <p:scale>
          <a:sx n="61" d="100"/>
          <a:sy n="61" d="100"/>
        </p:scale>
        <p:origin x="2669"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52750" cy="498475"/>
          </a:xfrm>
          <a:prstGeom prst="rect">
            <a:avLst/>
          </a:prstGeom>
        </p:spPr>
        <p:txBody>
          <a:bodyPr vert="horz" lIns="91430" tIns="45715" rIns="91430" bIns="45715" rtlCol="0"/>
          <a:lstStyle>
            <a:lvl1pPr algn="l">
              <a:defRPr sz="1200"/>
            </a:lvl1pPr>
          </a:lstStyle>
          <a:p>
            <a:endParaRPr lang="ru-RU"/>
          </a:p>
        </p:txBody>
      </p:sp>
      <p:sp>
        <p:nvSpPr>
          <p:cNvPr id="3" name="Дата 2"/>
          <p:cNvSpPr>
            <a:spLocks noGrp="1"/>
          </p:cNvSpPr>
          <p:nvPr>
            <p:ph type="dt" sz="quarter" idx="1"/>
          </p:nvPr>
        </p:nvSpPr>
        <p:spPr>
          <a:xfrm>
            <a:off x="3859213" y="0"/>
            <a:ext cx="2952750" cy="498475"/>
          </a:xfrm>
          <a:prstGeom prst="rect">
            <a:avLst/>
          </a:prstGeom>
        </p:spPr>
        <p:txBody>
          <a:bodyPr vert="horz" lIns="91430" tIns="45715" rIns="91430" bIns="45715" rtlCol="0"/>
          <a:lstStyle>
            <a:lvl1pPr algn="r">
              <a:defRPr sz="1200"/>
            </a:lvl1pPr>
          </a:lstStyle>
          <a:p>
            <a:fld id="{17D241B8-9E40-4F19-B9A4-681B1EDD4C3B}" type="datetimeFigureOut">
              <a:rPr lang="ru-RU" smtClean="0"/>
              <a:t>28.06.2023</a:t>
            </a:fld>
            <a:endParaRPr lang="ru-RU"/>
          </a:p>
        </p:txBody>
      </p:sp>
      <p:sp>
        <p:nvSpPr>
          <p:cNvPr id="4" name="Нижний колонтитул 3"/>
          <p:cNvSpPr>
            <a:spLocks noGrp="1"/>
          </p:cNvSpPr>
          <p:nvPr>
            <p:ph type="ftr" sz="quarter" idx="2"/>
          </p:nvPr>
        </p:nvSpPr>
        <p:spPr>
          <a:xfrm>
            <a:off x="0" y="9447214"/>
            <a:ext cx="2952750" cy="498475"/>
          </a:xfrm>
          <a:prstGeom prst="rect">
            <a:avLst/>
          </a:prstGeom>
        </p:spPr>
        <p:txBody>
          <a:bodyPr vert="horz" lIns="91430" tIns="45715" rIns="91430" bIns="45715" rtlCol="0" anchor="b"/>
          <a:lstStyle>
            <a:lvl1pPr algn="l">
              <a:defRPr sz="1200"/>
            </a:lvl1pPr>
          </a:lstStyle>
          <a:p>
            <a:endParaRPr lang="ru-RU"/>
          </a:p>
        </p:txBody>
      </p:sp>
      <p:sp>
        <p:nvSpPr>
          <p:cNvPr id="5" name="Номер слайда 4"/>
          <p:cNvSpPr>
            <a:spLocks noGrp="1"/>
          </p:cNvSpPr>
          <p:nvPr>
            <p:ph type="sldNum" sz="quarter" idx="3"/>
          </p:nvPr>
        </p:nvSpPr>
        <p:spPr>
          <a:xfrm>
            <a:off x="3859213" y="9447214"/>
            <a:ext cx="2952750" cy="498475"/>
          </a:xfrm>
          <a:prstGeom prst="rect">
            <a:avLst/>
          </a:prstGeom>
        </p:spPr>
        <p:txBody>
          <a:bodyPr vert="horz" lIns="91430" tIns="45715" rIns="91430" bIns="45715" rtlCol="0" anchor="b"/>
          <a:lstStyle>
            <a:lvl1pPr algn="r">
              <a:defRPr sz="1200"/>
            </a:lvl1pPr>
          </a:lstStyle>
          <a:p>
            <a:fld id="{F9440C92-0A2B-41FE-BED6-41A4F77C226F}" type="slidenum">
              <a:rPr lang="ru-RU" smtClean="0"/>
              <a:t>‹#›</a:t>
            </a:fld>
            <a:endParaRPr lang="ru-RU"/>
          </a:p>
        </p:txBody>
      </p:sp>
    </p:spTree>
    <p:extLst>
      <p:ext uri="{BB962C8B-B14F-4D97-AF65-F5344CB8AC3E}">
        <p14:creationId xmlns:p14="http://schemas.microsoft.com/office/powerpoint/2010/main" val="3001263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52538" cy="499012"/>
          </a:xfrm>
          <a:prstGeom prst="rect">
            <a:avLst/>
          </a:prstGeom>
        </p:spPr>
        <p:txBody>
          <a:bodyPr vert="horz" lIns="91430" tIns="45715" rIns="91430" bIns="45715" rtlCol="0"/>
          <a:lstStyle>
            <a:lvl1pPr algn="l">
              <a:defRPr sz="1200"/>
            </a:lvl1pPr>
          </a:lstStyle>
          <a:p>
            <a:endParaRPr lang="ru-RU"/>
          </a:p>
        </p:txBody>
      </p:sp>
      <p:sp>
        <p:nvSpPr>
          <p:cNvPr id="3" name="Дата 2"/>
          <p:cNvSpPr>
            <a:spLocks noGrp="1"/>
          </p:cNvSpPr>
          <p:nvPr>
            <p:ph type="dt" idx="1"/>
          </p:nvPr>
        </p:nvSpPr>
        <p:spPr>
          <a:xfrm>
            <a:off x="3859435" y="1"/>
            <a:ext cx="2952538" cy="499012"/>
          </a:xfrm>
          <a:prstGeom prst="rect">
            <a:avLst/>
          </a:prstGeom>
        </p:spPr>
        <p:txBody>
          <a:bodyPr vert="horz" lIns="91430" tIns="45715" rIns="91430" bIns="45715" rtlCol="0"/>
          <a:lstStyle>
            <a:lvl1pPr algn="r">
              <a:defRPr sz="1200"/>
            </a:lvl1pPr>
          </a:lstStyle>
          <a:p>
            <a:fld id="{F290BD25-C284-4CF3-BF17-1C8736CB8335}" type="datetimeFigureOut">
              <a:rPr lang="ru-RU" smtClean="0"/>
              <a:t>28.06.2023</a:t>
            </a:fld>
            <a:endParaRPr lang="ru-RU"/>
          </a:p>
        </p:txBody>
      </p:sp>
      <p:sp>
        <p:nvSpPr>
          <p:cNvPr id="4" name="Образ слайда 3"/>
          <p:cNvSpPr>
            <a:spLocks noGrp="1" noRot="1" noChangeAspect="1"/>
          </p:cNvSpPr>
          <p:nvPr>
            <p:ph type="sldImg" idx="2"/>
          </p:nvPr>
        </p:nvSpPr>
        <p:spPr>
          <a:xfrm>
            <a:off x="1168400" y="1243013"/>
            <a:ext cx="4476750" cy="3357562"/>
          </a:xfrm>
          <a:prstGeom prst="rect">
            <a:avLst/>
          </a:prstGeom>
          <a:noFill/>
          <a:ln w="12700">
            <a:solidFill>
              <a:prstClr val="black"/>
            </a:solidFill>
          </a:ln>
        </p:spPr>
        <p:txBody>
          <a:bodyPr vert="horz" lIns="91430" tIns="45715" rIns="91430" bIns="45715" rtlCol="0" anchor="ctr"/>
          <a:lstStyle/>
          <a:p>
            <a:endParaRPr lang="ru-RU"/>
          </a:p>
        </p:txBody>
      </p:sp>
      <p:sp>
        <p:nvSpPr>
          <p:cNvPr id="5" name="Заметки 4"/>
          <p:cNvSpPr>
            <a:spLocks noGrp="1"/>
          </p:cNvSpPr>
          <p:nvPr>
            <p:ph type="body" sz="quarter" idx="3"/>
          </p:nvPr>
        </p:nvSpPr>
        <p:spPr>
          <a:xfrm>
            <a:off x="681356" y="4786363"/>
            <a:ext cx="5450840" cy="3916115"/>
          </a:xfrm>
          <a:prstGeom prst="rect">
            <a:avLst/>
          </a:prstGeom>
        </p:spPr>
        <p:txBody>
          <a:bodyPr vert="horz" lIns="91430" tIns="45715" rIns="91430" bIns="45715"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1" y="9446679"/>
            <a:ext cx="2952538" cy="499011"/>
          </a:xfrm>
          <a:prstGeom prst="rect">
            <a:avLst/>
          </a:prstGeom>
        </p:spPr>
        <p:txBody>
          <a:bodyPr vert="horz" lIns="91430" tIns="45715" rIns="91430" bIns="45715" rtlCol="0" anchor="b"/>
          <a:lstStyle>
            <a:lvl1pPr algn="l">
              <a:defRPr sz="1200"/>
            </a:lvl1pPr>
          </a:lstStyle>
          <a:p>
            <a:endParaRPr lang="ru-RU"/>
          </a:p>
        </p:txBody>
      </p:sp>
      <p:sp>
        <p:nvSpPr>
          <p:cNvPr id="7" name="Номер слайда 6"/>
          <p:cNvSpPr>
            <a:spLocks noGrp="1"/>
          </p:cNvSpPr>
          <p:nvPr>
            <p:ph type="sldNum" sz="quarter" idx="5"/>
          </p:nvPr>
        </p:nvSpPr>
        <p:spPr>
          <a:xfrm>
            <a:off x="3859435" y="9446679"/>
            <a:ext cx="2952538" cy="499011"/>
          </a:xfrm>
          <a:prstGeom prst="rect">
            <a:avLst/>
          </a:prstGeom>
        </p:spPr>
        <p:txBody>
          <a:bodyPr vert="horz" lIns="91430" tIns="45715" rIns="91430" bIns="45715" rtlCol="0" anchor="b"/>
          <a:lstStyle>
            <a:lvl1pPr algn="r">
              <a:defRPr sz="1200"/>
            </a:lvl1pPr>
          </a:lstStyle>
          <a:p>
            <a:fld id="{A23768F2-1661-4B28-B802-7F75A1E370E8}" type="slidenum">
              <a:rPr lang="ru-RU" smtClean="0"/>
              <a:t>‹#›</a:t>
            </a:fld>
            <a:endParaRPr lang="ru-RU"/>
          </a:p>
        </p:txBody>
      </p:sp>
    </p:spTree>
    <p:extLst>
      <p:ext uri="{BB962C8B-B14F-4D97-AF65-F5344CB8AC3E}">
        <p14:creationId xmlns:p14="http://schemas.microsoft.com/office/powerpoint/2010/main" val="3669899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Образ слайда 1"/>
          <p:cNvSpPr>
            <a:spLocks noGrp="1" noRot="1" noChangeAspect="1" noTextEdit="1"/>
          </p:cNvSpPr>
          <p:nvPr>
            <p:ph type="sldImg"/>
          </p:nvPr>
        </p:nvSpPr>
        <p:spPr bwMode="auto">
          <a:noFill/>
          <a:ln>
            <a:solidFill>
              <a:srgbClr val="000000"/>
            </a:solidFill>
            <a:miter lim="800000"/>
            <a:headEnd/>
            <a:tailEnd/>
          </a:ln>
        </p:spPr>
      </p:sp>
      <p:sp>
        <p:nvSpPr>
          <p:cNvPr id="1536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dirty="0"/>
          </a:p>
        </p:txBody>
      </p:sp>
      <p:sp>
        <p:nvSpPr>
          <p:cNvPr id="33796"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7FE0E0A-2513-4B96-8E54-A032E8B63D70}" type="slidenum">
              <a:rPr lang="ru-RU" smtClean="0">
                <a:solidFill>
                  <a:prstClr val="black"/>
                </a:solidFill>
              </a:rPr>
              <a:pPr>
                <a:defRPr/>
              </a:pPr>
              <a:t>1</a:t>
            </a:fld>
            <a:endParaRPr lang="ru-RU">
              <a:solidFill>
                <a:prstClr val="black"/>
              </a:solidFill>
            </a:endParaRPr>
          </a:p>
        </p:txBody>
      </p:sp>
    </p:spTree>
    <p:extLst>
      <p:ext uri="{BB962C8B-B14F-4D97-AF65-F5344CB8AC3E}">
        <p14:creationId xmlns:p14="http://schemas.microsoft.com/office/powerpoint/2010/main" val="1193245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ru-RU">
              <a:cs typeface="Arial" panose="020B0604020202020204" pitchFamily="34"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647">
              <a:spcBef>
                <a:spcPct val="30000"/>
              </a:spcBef>
              <a:defRPr kumimoji="1" sz="1200">
                <a:solidFill>
                  <a:schemeClr val="tx1"/>
                </a:solidFill>
                <a:latin typeface="Calibri" panose="020F0502020204030204" pitchFamily="34" charset="0"/>
                <a:cs typeface="Arial" panose="020B0604020202020204" pitchFamily="34" charset="0"/>
              </a:defRPr>
            </a:lvl1pPr>
            <a:lvl2pPr marL="742867" indent="-285718" defTabSz="920647">
              <a:spcBef>
                <a:spcPct val="30000"/>
              </a:spcBef>
              <a:defRPr kumimoji="1" sz="1200">
                <a:solidFill>
                  <a:schemeClr val="tx1"/>
                </a:solidFill>
                <a:latin typeface="Calibri" panose="020F0502020204030204" pitchFamily="34" charset="0"/>
                <a:cs typeface="Arial" panose="020B0604020202020204" pitchFamily="34" charset="0"/>
              </a:defRPr>
            </a:lvl2pPr>
            <a:lvl3pPr marL="1142873"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3pPr>
            <a:lvl4pPr marL="1600022"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4pPr>
            <a:lvl5pPr marL="2057171"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5pPr>
            <a:lvl6pPr marL="251432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6pPr>
            <a:lvl7pPr marL="297147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7pPr>
            <a:lvl8pPr marL="342861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8pPr>
            <a:lvl9pPr marL="388576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9pPr>
          </a:lstStyle>
          <a:p>
            <a:pPr>
              <a:spcBef>
                <a:spcPct val="0"/>
              </a:spcBef>
            </a:pPr>
            <a:fld id="{3958142C-C5B7-4BCA-893E-99FD9F4D6C8A}" type="slidenum">
              <a:rPr kumimoji="0" lang="en-US" altLang="ru-RU" smtClean="0">
                <a:latin typeface="Arial" panose="020B0604020202020204" pitchFamily="34" charset="0"/>
              </a:rPr>
              <a:pPr>
                <a:spcBef>
                  <a:spcPct val="0"/>
                </a:spcBef>
              </a:pPr>
              <a:t>4</a:t>
            </a:fld>
            <a:endParaRPr kumimoji="0" lang="en-US" altLang="ru-RU">
              <a:latin typeface="Arial" panose="020B0604020202020204" pitchFamily="34" charset="0"/>
            </a:endParaRPr>
          </a:p>
        </p:txBody>
      </p:sp>
    </p:spTree>
    <p:extLst>
      <p:ext uri="{BB962C8B-B14F-4D97-AF65-F5344CB8AC3E}">
        <p14:creationId xmlns:p14="http://schemas.microsoft.com/office/powerpoint/2010/main" val="303152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ru-RU">
              <a:cs typeface="Arial" panose="020B0604020202020204" pitchFamily="34"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647">
              <a:spcBef>
                <a:spcPct val="30000"/>
              </a:spcBef>
              <a:defRPr kumimoji="1" sz="1200">
                <a:solidFill>
                  <a:schemeClr val="tx1"/>
                </a:solidFill>
                <a:latin typeface="Calibri" panose="020F0502020204030204" pitchFamily="34" charset="0"/>
                <a:cs typeface="Arial" panose="020B0604020202020204" pitchFamily="34" charset="0"/>
              </a:defRPr>
            </a:lvl1pPr>
            <a:lvl2pPr marL="742867" indent="-285718" defTabSz="920647">
              <a:spcBef>
                <a:spcPct val="30000"/>
              </a:spcBef>
              <a:defRPr kumimoji="1" sz="1200">
                <a:solidFill>
                  <a:schemeClr val="tx1"/>
                </a:solidFill>
                <a:latin typeface="Calibri" panose="020F0502020204030204" pitchFamily="34" charset="0"/>
                <a:cs typeface="Arial" panose="020B0604020202020204" pitchFamily="34" charset="0"/>
              </a:defRPr>
            </a:lvl2pPr>
            <a:lvl3pPr marL="1142873"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3pPr>
            <a:lvl4pPr marL="1600022"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4pPr>
            <a:lvl5pPr marL="2057171"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5pPr>
            <a:lvl6pPr marL="251432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6pPr>
            <a:lvl7pPr marL="297147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7pPr>
            <a:lvl8pPr marL="342861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8pPr>
            <a:lvl9pPr marL="388576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9pPr>
          </a:lstStyle>
          <a:p>
            <a:pPr>
              <a:spcBef>
                <a:spcPct val="0"/>
              </a:spcBef>
            </a:pPr>
            <a:fld id="{3958142C-C5B7-4BCA-893E-99FD9F4D6C8A}" type="slidenum">
              <a:rPr kumimoji="0" lang="en-US" altLang="ru-RU" smtClean="0">
                <a:latin typeface="Arial" panose="020B0604020202020204" pitchFamily="34" charset="0"/>
              </a:rPr>
              <a:pPr>
                <a:spcBef>
                  <a:spcPct val="0"/>
                </a:spcBef>
              </a:pPr>
              <a:t>5</a:t>
            </a:fld>
            <a:endParaRPr kumimoji="0" lang="en-US" altLang="ru-RU">
              <a:latin typeface="Arial" panose="020B0604020202020204" pitchFamily="34" charset="0"/>
            </a:endParaRPr>
          </a:p>
        </p:txBody>
      </p:sp>
    </p:spTree>
    <p:extLst>
      <p:ext uri="{BB962C8B-B14F-4D97-AF65-F5344CB8AC3E}">
        <p14:creationId xmlns:p14="http://schemas.microsoft.com/office/powerpoint/2010/main" val="585538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ru-RU">
              <a:cs typeface="Arial" panose="020B0604020202020204" pitchFamily="34" charset="0"/>
            </a:endParaRPr>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647">
              <a:spcBef>
                <a:spcPct val="30000"/>
              </a:spcBef>
              <a:defRPr kumimoji="1" sz="1200">
                <a:solidFill>
                  <a:schemeClr val="tx1"/>
                </a:solidFill>
                <a:latin typeface="Calibri" panose="020F0502020204030204" pitchFamily="34" charset="0"/>
                <a:cs typeface="Arial" panose="020B0604020202020204" pitchFamily="34" charset="0"/>
              </a:defRPr>
            </a:lvl1pPr>
            <a:lvl2pPr marL="742867" indent="-285718" defTabSz="920647">
              <a:spcBef>
                <a:spcPct val="30000"/>
              </a:spcBef>
              <a:defRPr kumimoji="1" sz="1200">
                <a:solidFill>
                  <a:schemeClr val="tx1"/>
                </a:solidFill>
                <a:latin typeface="Calibri" panose="020F0502020204030204" pitchFamily="34" charset="0"/>
                <a:cs typeface="Arial" panose="020B0604020202020204" pitchFamily="34" charset="0"/>
              </a:defRPr>
            </a:lvl2pPr>
            <a:lvl3pPr marL="1142873"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3pPr>
            <a:lvl4pPr marL="1600022"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4pPr>
            <a:lvl5pPr marL="2057171" indent="-228575" defTabSz="920647">
              <a:spcBef>
                <a:spcPct val="30000"/>
              </a:spcBef>
              <a:defRPr kumimoji="1" sz="1200">
                <a:solidFill>
                  <a:schemeClr val="tx1"/>
                </a:solidFill>
                <a:latin typeface="Calibri" panose="020F0502020204030204" pitchFamily="34" charset="0"/>
                <a:cs typeface="Arial" panose="020B0604020202020204" pitchFamily="34" charset="0"/>
              </a:defRPr>
            </a:lvl5pPr>
            <a:lvl6pPr marL="251432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6pPr>
            <a:lvl7pPr marL="2971470"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7pPr>
            <a:lvl8pPr marL="342861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8pPr>
            <a:lvl9pPr marL="3885768" indent="-228575" defTabSz="920647" eaLnBrk="0" fontAlgn="base" hangingPunct="0">
              <a:spcBef>
                <a:spcPct val="30000"/>
              </a:spcBef>
              <a:spcAft>
                <a:spcPct val="0"/>
              </a:spcAft>
              <a:defRPr kumimoji="1" sz="1200">
                <a:solidFill>
                  <a:schemeClr val="tx1"/>
                </a:solidFill>
                <a:latin typeface="Calibri" panose="020F0502020204030204" pitchFamily="34" charset="0"/>
                <a:cs typeface="Arial" panose="020B0604020202020204" pitchFamily="34" charset="0"/>
              </a:defRPr>
            </a:lvl9pPr>
          </a:lstStyle>
          <a:p>
            <a:pPr>
              <a:spcBef>
                <a:spcPct val="0"/>
              </a:spcBef>
            </a:pPr>
            <a:fld id="{E24A6575-6114-4717-BEAC-F6C765DA8914}" type="slidenum">
              <a:rPr kumimoji="0" lang="en-US" altLang="ru-RU" smtClean="0">
                <a:latin typeface="Arial" panose="020B0604020202020204" pitchFamily="34" charset="0"/>
              </a:rPr>
              <a:pPr>
                <a:spcBef>
                  <a:spcPct val="0"/>
                </a:spcBef>
              </a:pPr>
              <a:t>19</a:t>
            </a:fld>
            <a:endParaRPr kumimoji="0" lang="en-US" altLang="ru-RU">
              <a:latin typeface="Arial" panose="020B0604020202020204" pitchFamily="34" charset="0"/>
            </a:endParaRPr>
          </a:p>
        </p:txBody>
      </p:sp>
    </p:spTree>
    <p:extLst>
      <p:ext uri="{BB962C8B-B14F-4D97-AF65-F5344CB8AC3E}">
        <p14:creationId xmlns:p14="http://schemas.microsoft.com/office/powerpoint/2010/main" val="2719286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1688F5C-A2A8-855F-0094-A65F28EC83AF}"/>
              </a:ext>
            </a:extLst>
          </p:cNvPr>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3" name="Подзаголовок 2">
            <a:extLst>
              <a:ext uri="{FF2B5EF4-FFF2-40B4-BE49-F238E27FC236}">
                <a16:creationId xmlns:a16="http://schemas.microsoft.com/office/drawing/2014/main" id="{A287073C-8194-95D7-6D93-C5FF6FDA3EA8}"/>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a:extLst>
              <a:ext uri="{FF2B5EF4-FFF2-40B4-BE49-F238E27FC236}">
                <a16:creationId xmlns:a16="http://schemas.microsoft.com/office/drawing/2014/main" id="{5CB69632-B1C1-5B64-E607-90F67D1C2DB8}"/>
              </a:ext>
            </a:extLst>
          </p:cNvPr>
          <p:cNvSpPr>
            <a:spLocks noGrp="1"/>
          </p:cNvSpPr>
          <p:nvPr>
            <p:ph type="dt" sz="half" idx="10"/>
          </p:nvPr>
        </p:nvSpPr>
        <p:spPr/>
        <p:txBody>
          <a:bodyPr/>
          <a:lstStyle/>
          <a:p>
            <a:fld id="{DDA457EA-FF38-4320-AA49-D0960F114C23}" type="datetime1">
              <a:rPr lang="ru-RU" smtClean="0"/>
              <a:t>28.06.2023</a:t>
            </a:fld>
            <a:endParaRPr lang="ru-RU"/>
          </a:p>
        </p:txBody>
      </p:sp>
      <p:sp>
        <p:nvSpPr>
          <p:cNvPr id="5" name="Нижний колонтитул 4">
            <a:extLst>
              <a:ext uri="{FF2B5EF4-FFF2-40B4-BE49-F238E27FC236}">
                <a16:creationId xmlns:a16="http://schemas.microsoft.com/office/drawing/2014/main" id="{1DFF7256-A928-4D95-1E85-208823981E7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EFBB078-A3F7-120F-7ED4-B7BA72368A2C}"/>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3488015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66F97A-DFA1-750E-7CA7-22E762BA7340}"/>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791C0ED5-C957-83B5-0A7E-55BB5D668727}"/>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7DFF4A1-9CD5-2F4F-5AD1-8C6AAD22D7E6}"/>
              </a:ext>
            </a:extLst>
          </p:cNvPr>
          <p:cNvSpPr>
            <a:spLocks noGrp="1"/>
          </p:cNvSpPr>
          <p:nvPr>
            <p:ph type="dt" sz="half" idx="10"/>
          </p:nvPr>
        </p:nvSpPr>
        <p:spPr/>
        <p:txBody>
          <a:bodyPr/>
          <a:lstStyle/>
          <a:p>
            <a:fld id="{00921E23-995A-4FA3-9D2E-D956C22DF6CA}" type="datetime1">
              <a:rPr lang="ru-RU" smtClean="0"/>
              <a:t>28.06.2023</a:t>
            </a:fld>
            <a:endParaRPr lang="ru-RU"/>
          </a:p>
        </p:txBody>
      </p:sp>
      <p:sp>
        <p:nvSpPr>
          <p:cNvPr id="5" name="Нижний колонтитул 4">
            <a:extLst>
              <a:ext uri="{FF2B5EF4-FFF2-40B4-BE49-F238E27FC236}">
                <a16:creationId xmlns:a16="http://schemas.microsoft.com/office/drawing/2014/main" id="{56E4424D-B190-4A5D-5FE6-206A822F80A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4A33E62-3C36-45CB-71A4-DCBBC8FEBE15}"/>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4231653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79AFE10A-3986-D5DE-2078-2E93936AD34F}"/>
              </a:ext>
            </a:extLst>
          </p:cNvPr>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95E5DF6A-B46E-7482-630F-D3E6FBAF1FFC}"/>
              </a:ext>
            </a:extLst>
          </p:cNvPr>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E376F8F-6541-183C-F251-E5E482E4615F}"/>
              </a:ext>
            </a:extLst>
          </p:cNvPr>
          <p:cNvSpPr>
            <a:spLocks noGrp="1"/>
          </p:cNvSpPr>
          <p:nvPr>
            <p:ph type="dt" sz="half" idx="10"/>
          </p:nvPr>
        </p:nvSpPr>
        <p:spPr/>
        <p:txBody>
          <a:bodyPr/>
          <a:lstStyle/>
          <a:p>
            <a:fld id="{8AC7858F-BEE2-4D8A-A4E9-59E7DADDCF79}" type="datetime1">
              <a:rPr lang="ru-RU" smtClean="0"/>
              <a:t>28.06.2023</a:t>
            </a:fld>
            <a:endParaRPr lang="ru-RU"/>
          </a:p>
        </p:txBody>
      </p:sp>
      <p:sp>
        <p:nvSpPr>
          <p:cNvPr id="5" name="Нижний колонтитул 4">
            <a:extLst>
              <a:ext uri="{FF2B5EF4-FFF2-40B4-BE49-F238E27FC236}">
                <a16:creationId xmlns:a16="http://schemas.microsoft.com/office/drawing/2014/main" id="{3CAAA21A-BA9D-E60B-4430-791BE817B9C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ED84797-9935-E2C0-01AC-961AB380F859}"/>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1687516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7693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A25810BD-AB54-4BF5-A47E-CB8F1A40BCBC}" type="datetime1">
              <a:rPr lang="ru-RU" altLang="ru-RU" smtClean="0"/>
              <a:t>28.06.2023</a:t>
            </a:fld>
            <a:endParaRPr lang="ru-RU" alt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6"/>
          <p:cNvSpPr>
            <a:spLocks noGrp="1" noChangeArrowheads="1"/>
          </p:cNvSpPr>
          <p:nvPr>
            <p:ph type="sldNum" sz="quarter" idx="12"/>
          </p:nvPr>
        </p:nvSpPr>
        <p:spPr>
          <a:ln/>
        </p:spPr>
        <p:txBody>
          <a:bodyPr/>
          <a:lstStyle>
            <a:lvl1pPr>
              <a:defRPr/>
            </a:lvl1pPr>
          </a:lstStyle>
          <a:p>
            <a:pPr>
              <a:defRPr/>
            </a:pPr>
            <a:fld id="{F66B4B1B-98E9-4E10-B1F9-534063CE15FF}" type="slidenum">
              <a:rPr lang="ru-RU" altLang="ru-RU"/>
              <a:pPr>
                <a:defRPr/>
              </a:pPr>
              <a:t>‹#›</a:t>
            </a:fld>
            <a:endParaRPr lang="ru-RU" altLang="ru-RU"/>
          </a:p>
        </p:txBody>
      </p:sp>
    </p:spTree>
    <p:extLst>
      <p:ext uri="{BB962C8B-B14F-4D97-AF65-F5344CB8AC3E}">
        <p14:creationId xmlns:p14="http://schemas.microsoft.com/office/powerpoint/2010/main" val="487244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AE168B-8F5F-1674-B41C-EEADBD07338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AEF86784-4CCE-096E-4004-B8BA07EEBA02}"/>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BD80969-B624-7D31-ED91-94CDB671E185}"/>
              </a:ext>
            </a:extLst>
          </p:cNvPr>
          <p:cNvSpPr>
            <a:spLocks noGrp="1"/>
          </p:cNvSpPr>
          <p:nvPr>
            <p:ph type="dt" sz="half" idx="10"/>
          </p:nvPr>
        </p:nvSpPr>
        <p:spPr/>
        <p:txBody>
          <a:bodyPr/>
          <a:lstStyle/>
          <a:p>
            <a:fld id="{651DCB5B-2227-4E34-9AF5-5BACEDEEA468}" type="datetime1">
              <a:rPr lang="ru-RU" smtClean="0"/>
              <a:t>28.06.2023</a:t>
            </a:fld>
            <a:endParaRPr lang="ru-RU"/>
          </a:p>
        </p:txBody>
      </p:sp>
      <p:sp>
        <p:nvSpPr>
          <p:cNvPr id="5" name="Нижний колонтитул 4">
            <a:extLst>
              <a:ext uri="{FF2B5EF4-FFF2-40B4-BE49-F238E27FC236}">
                <a16:creationId xmlns:a16="http://schemas.microsoft.com/office/drawing/2014/main" id="{EF6B371C-D6CE-CA65-7C43-10659AA5163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3B1297A-42A2-1CF7-573D-FB4A4055859F}"/>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3606998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407F94-47D1-87D5-D483-C9B388298801}"/>
              </a:ext>
            </a:extLst>
          </p:cNvPr>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3" name="Текст 2">
            <a:extLst>
              <a:ext uri="{FF2B5EF4-FFF2-40B4-BE49-F238E27FC236}">
                <a16:creationId xmlns:a16="http://schemas.microsoft.com/office/drawing/2014/main" id="{6B07E9AA-33E1-F1A4-E0BA-2C8040C4F891}"/>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A294335F-44B8-7B7D-1BA5-615872D23E9D}"/>
              </a:ext>
            </a:extLst>
          </p:cNvPr>
          <p:cNvSpPr>
            <a:spLocks noGrp="1"/>
          </p:cNvSpPr>
          <p:nvPr>
            <p:ph type="dt" sz="half" idx="10"/>
          </p:nvPr>
        </p:nvSpPr>
        <p:spPr/>
        <p:txBody>
          <a:bodyPr/>
          <a:lstStyle/>
          <a:p>
            <a:fld id="{92641F8D-0044-4C72-8AD2-4038F41D18D0}" type="datetime1">
              <a:rPr lang="ru-RU" smtClean="0"/>
              <a:t>28.06.2023</a:t>
            </a:fld>
            <a:endParaRPr lang="ru-RU"/>
          </a:p>
        </p:txBody>
      </p:sp>
      <p:sp>
        <p:nvSpPr>
          <p:cNvPr id="5" name="Нижний колонтитул 4">
            <a:extLst>
              <a:ext uri="{FF2B5EF4-FFF2-40B4-BE49-F238E27FC236}">
                <a16:creationId xmlns:a16="http://schemas.microsoft.com/office/drawing/2014/main" id="{D1CF2B00-FCF7-5B10-5460-FE0C39B6EE5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B111ADC-22F3-3475-0A7D-C098844DDD69}"/>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2695355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FDB182-E566-0799-00D6-B657A779B88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F77E855D-31AE-12DF-711F-4F984F40A60D}"/>
              </a:ext>
            </a:extLst>
          </p:cNvPr>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7BF13E15-F85B-2FF3-867D-8E0B638B66BF}"/>
              </a:ext>
            </a:extLst>
          </p:cNvPr>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8DE077ED-5D2D-B386-F745-740D51B4B89C}"/>
              </a:ext>
            </a:extLst>
          </p:cNvPr>
          <p:cNvSpPr>
            <a:spLocks noGrp="1"/>
          </p:cNvSpPr>
          <p:nvPr>
            <p:ph type="dt" sz="half" idx="10"/>
          </p:nvPr>
        </p:nvSpPr>
        <p:spPr/>
        <p:txBody>
          <a:bodyPr/>
          <a:lstStyle/>
          <a:p>
            <a:fld id="{8F3186F6-BBB9-4804-8391-D67641797F65}" type="datetime1">
              <a:rPr lang="ru-RU" smtClean="0"/>
              <a:t>28.06.2023</a:t>
            </a:fld>
            <a:endParaRPr lang="ru-RU"/>
          </a:p>
        </p:txBody>
      </p:sp>
      <p:sp>
        <p:nvSpPr>
          <p:cNvPr id="6" name="Нижний колонтитул 5">
            <a:extLst>
              <a:ext uri="{FF2B5EF4-FFF2-40B4-BE49-F238E27FC236}">
                <a16:creationId xmlns:a16="http://schemas.microsoft.com/office/drawing/2014/main" id="{28C319EA-8F60-953A-E213-7E7DC726139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9C7FF91-4DA1-8804-DE8A-795CECCC3E57}"/>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2753338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963EA6-ECC3-9DC2-CAF9-47734B975117}"/>
              </a:ext>
            </a:extLst>
          </p:cNvPr>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E4048F3E-2096-70B2-BC66-FF84ADFAC4A6}"/>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a:extLst>
              <a:ext uri="{FF2B5EF4-FFF2-40B4-BE49-F238E27FC236}">
                <a16:creationId xmlns:a16="http://schemas.microsoft.com/office/drawing/2014/main" id="{1F8A644F-AE12-11B1-A059-DCD3A6F80259}"/>
              </a:ext>
            </a:extLst>
          </p:cNvPr>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81FF609F-493D-DC8A-FF4A-D492360860B0}"/>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a:extLst>
              <a:ext uri="{FF2B5EF4-FFF2-40B4-BE49-F238E27FC236}">
                <a16:creationId xmlns:a16="http://schemas.microsoft.com/office/drawing/2014/main" id="{C5E63EB0-E645-9E75-D08E-64EDDF31390B}"/>
              </a:ext>
            </a:extLst>
          </p:cNvPr>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85EAB9B4-6284-C9E5-CB47-BA357BF431E3}"/>
              </a:ext>
            </a:extLst>
          </p:cNvPr>
          <p:cNvSpPr>
            <a:spLocks noGrp="1"/>
          </p:cNvSpPr>
          <p:nvPr>
            <p:ph type="dt" sz="half" idx="10"/>
          </p:nvPr>
        </p:nvSpPr>
        <p:spPr/>
        <p:txBody>
          <a:bodyPr/>
          <a:lstStyle/>
          <a:p>
            <a:fld id="{C85332F2-783D-45BA-9CD2-11E0A7ED23E9}" type="datetime1">
              <a:rPr lang="ru-RU" smtClean="0"/>
              <a:t>28.06.2023</a:t>
            </a:fld>
            <a:endParaRPr lang="ru-RU"/>
          </a:p>
        </p:txBody>
      </p:sp>
      <p:sp>
        <p:nvSpPr>
          <p:cNvPr id="8" name="Нижний колонтитул 7">
            <a:extLst>
              <a:ext uri="{FF2B5EF4-FFF2-40B4-BE49-F238E27FC236}">
                <a16:creationId xmlns:a16="http://schemas.microsoft.com/office/drawing/2014/main" id="{5C77C36A-20C5-0B82-99ED-6DBA4FE3A66E}"/>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10DA5146-E31A-4E84-5294-0229F9E873BA}"/>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2441768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F4C69BA-C9D6-5205-A968-081F34AA0431}"/>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68274015-4536-7748-296F-D16041790021}"/>
              </a:ext>
            </a:extLst>
          </p:cNvPr>
          <p:cNvSpPr>
            <a:spLocks noGrp="1"/>
          </p:cNvSpPr>
          <p:nvPr>
            <p:ph type="dt" sz="half" idx="10"/>
          </p:nvPr>
        </p:nvSpPr>
        <p:spPr/>
        <p:txBody>
          <a:bodyPr/>
          <a:lstStyle/>
          <a:p>
            <a:fld id="{43FE9786-308D-48F3-9924-D3E551803CDB}" type="datetime1">
              <a:rPr lang="ru-RU" smtClean="0"/>
              <a:t>28.06.2023</a:t>
            </a:fld>
            <a:endParaRPr lang="ru-RU"/>
          </a:p>
        </p:txBody>
      </p:sp>
      <p:sp>
        <p:nvSpPr>
          <p:cNvPr id="4" name="Нижний колонтитул 3">
            <a:extLst>
              <a:ext uri="{FF2B5EF4-FFF2-40B4-BE49-F238E27FC236}">
                <a16:creationId xmlns:a16="http://schemas.microsoft.com/office/drawing/2014/main" id="{EB9124AE-B6B5-72BE-DD4E-6B7B020F0BBE}"/>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A644EA0B-A29C-D8FE-9BA5-D9052D931BC7}"/>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2462192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36B4FB8-0C78-91AE-6B56-7B5C22614159}"/>
              </a:ext>
            </a:extLst>
          </p:cNvPr>
          <p:cNvSpPr>
            <a:spLocks noGrp="1"/>
          </p:cNvSpPr>
          <p:nvPr>
            <p:ph type="dt" sz="half" idx="10"/>
          </p:nvPr>
        </p:nvSpPr>
        <p:spPr/>
        <p:txBody>
          <a:bodyPr/>
          <a:lstStyle/>
          <a:p>
            <a:fld id="{1DC3FF03-3963-44F4-9DA5-C27D5A61C7B3}" type="datetime1">
              <a:rPr lang="ru-RU" smtClean="0"/>
              <a:t>28.06.2023</a:t>
            </a:fld>
            <a:endParaRPr lang="ru-RU"/>
          </a:p>
        </p:txBody>
      </p:sp>
      <p:sp>
        <p:nvSpPr>
          <p:cNvPr id="3" name="Нижний колонтитул 2">
            <a:extLst>
              <a:ext uri="{FF2B5EF4-FFF2-40B4-BE49-F238E27FC236}">
                <a16:creationId xmlns:a16="http://schemas.microsoft.com/office/drawing/2014/main" id="{A11B6754-AED6-78B6-BD80-C26AF891D53B}"/>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C3EEA085-3901-3C6A-EC1A-4B966E1ECF4E}"/>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2691708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698C56-DE2D-74FA-574A-0C2F055EF9DC}"/>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a:extLst>
              <a:ext uri="{FF2B5EF4-FFF2-40B4-BE49-F238E27FC236}">
                <a16:creationId xmlns:a16="http://schemas.microsoft.com/office/drawing/2014/main" id="{0D633FAC-8F0C-5200-3945-394572467074}"/>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B70E6E91-6FE1-EEFA-EFD7-11184CC1066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id="{25BAA5CA-C6D1-2A2C-E02B-8196DBF43BB6}"/>
              </a:ext>
            </a:extLst>
          </p:cNvPr>
          <p:cNvSpPr>
            <a:spLocks noGrp="1"/>
          </p:cNvSpPr>
          <p:nvPr>
            <p:ph type="dt" sz="half" idx="10"/>
          </p:nvPr>
        </p:nvSpPr>
        <p:spPr/>
        <p:txBody>
          <a:bodyPr/>
          <a:lstStyle/>
          <a:p>
            <a:fld id="{0478FD4F-E748-4612-9ABE-E608060C88FF}" type="datetime1">
              <a:rPr lang="ru-RU" smtClean="0"/>
              <a:t>28.06.2023</a:t>
            </a:fld>
            <a:endParaRPr lang="ru-RU"/>
          </a:p>
        </p:txBody>
      </p:sp>
      <p:sp>
        <p:nvSpPr>
          <p:cNvPr id="6" name="Нижний колонтитул 5">
            <a:extLst>
              <a:ext uri="{FF2B5EF4-FFF2-40B4-BE49-F238E27FC236}">
                <a16:creationId xmlns:a16="http://schemas.microsoft.com/office/drawing/2014/main" id="{48C8FBDA-A7F8-F883-7D18-53CF98F8AFE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077C2E3-AA9D-5A2E-1BFB-74F50C4F6FD4}"/>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3015625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49703B-BC15-CD37-DD3C-4D6635B0C4A0}"/>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a:extLst>
              <a:ext uri="{FF2B5EF4-FFF2-40B4-BE49-F238E27FC236}">
                <a16:creationId xmlns:a16="http://schemas.microsoft.com/office/drawing/2014/main" id="{DEBD88B2-3162-6B0B-2804-45D1007F59FD}"/>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a:extLst>
              <a:ext uri="{FF2B5EF4-FFF2-40B4-BE49-F238E27FC236}">
                <a16:creationId xmlns:a16="http://schemas.microsoft.com/office/drawing/2014/main" id="{94205D38-5220-DB78-AC91-B721C89C167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id="{32C732FD-F999-B183-6301-530031B09AF2}"/>
              </a:ext>
            </a:extLst>
          </p:cNvPr>
          <p:cNvSpPr>
            <a:spLocks noGrp="1"/>
          </p:cNvSpPr>
          <p:nvPr>
            <p:ph type="dt" sz="half" idx="10"/>
          </p:nvPr>
        </p:nvSpPr>
        <p:spPr/>
        <p:txBody>
          <a:bodyPr/>
          <a:lstStyle/>
          <a:p>
            <a:fld id="{6549B34F-6884-47E2-8909-C71FFA3C0150}" type="datetime1">
              <a:rPr lang="ru-RU" smtClean="0"/>
              <a:t>28.06.2023</a:t>
            </a:fld>
            <a:endParaRPr lang="ru-RU"/>
          </a:p>
        </p:txBody>
      </p:sp>
      <p:sp>
        <p:nvSpPr>
          <p:cNvPr id="6" name="Нижний колонтитул 5">
            <a:extLst>
              <a:ext uri="{FF2B5EF4-FFF2-40B4-BE49-F238E27FC236}">
                <a16:creationId xmlns:a16="http://schemas.microsoft.com/office/drawing/2014/main" id="{97B8727D-29C0-ACA1-E54B-107AD194CC8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898EBEF-A371-F36E-B7C5-ED09795FE7ED}"/>
              </a:ext>
            </a:extLst>
          </p:cNvPr>
          <p:cNvSpPr>
            <a:spLocks noGrp="1"/>
          </p:cNvSpPr>
          <p:nvPr>
            <p:ph type="sldNum" sz="quarter" idx="12"/>
          </p:nvPr>
        </p:nvSpPr>
        <p:spPr/>
        <p:txBody>
          <a:bodyPr/>
          <a:lstStyle/>
          <a:p>
            <a:fld id="{AC0009A2-AED9-42BB-9833-2905D403D773}" type="slidenum">
              <a:rPr lang="ru-RU" smtClean="0"/>
              <a:t>‹#›</a:t>
            </a:fld>
            <a:endParaRPr lang="ru-RU"/>
          </a:p>
        </p:txBody>
      </p:sp>
    </p:spTree>
    <p:extLst>
      <p:ext uri="{BB962C8B-B14F-4D97-AF65-F5344CB8AC3E}">
        <p14:creationId xmlns:p14="http://schemas.microsoft.com/office/powerpoint/2010/main" val="1639113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8EE8DC-C34F-1522-340B-CC25735065B6}"/>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8F679A79-82EA-F221-4D77-0014262EE40C}"/>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5174126-0063-CA4A-8119-A8782D151819}"/>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1B19A2A-AAA9-474B-BAED-114BCCD67AC1}" type="datetime1">
              <a:rPr lang="ru-RU" smtClean="0"/>
              <a:t>28.06.2023</a:t>
            </a:fld>
            <a:endParaRPr lang="ru-RU"/>
          </a:p>
        </p:txBody>
      </p:sp>
      <p:sp>
        <p:nvSpPr>
          <p:cNvPr id="5" name="Нижний колонтитул 4">
            <a:extLst>
              <a:ext uri="{FF2B5EF4-FFF2-40B4-BE49-F238E27FC236}">
                <a16:creationId xmlns:a16="http://schemas.microsoft.com/office/drawing/2014/main" id="{369807C1-CF58-1EF9-C82F-3E917CF471B3}"/>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144E4F7-3F71-B696-F946-3494D692C5FF}"/>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C0009A2-AED9-42BB-9833-2905D403D773}" type="slidenum">
              <a:rPr lang="ru-RU" smtClean="0"/>
              <a:t>‹#›</a:t>
            </a:fld>
            <a:endParaRPr lang="ru-RU"/>
          </a:p>
        </p:txBody>
      </p:sp>
    </p:spTree>
    <p:extLst>
      <p:ext uri="{BB962C8B-B14F-4D97-AF65-F5344CB8AC3E}">
        <p14:creationId xmlns:p14="http://schemas.microsoft.com/office/powerpoint/2010/main" val="3907249890"/>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legalacts.ru/doc/federalnyi-zakon-ot-25122008-n-273-fz-o/statja-10/#00012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legalacts.ru/doc/federalnyi-zakon-ot-25122008-n-273-fz-o/statja-10/#000122"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yandex.ru/yandsearch?text=%D0%B7%D0%B0%D0%BA%D0%BE%D0%BD%20%D0%BE%20%D0%BF%D1%80%D0%BE%D1%82%D0%B8%D0%B2%D0%BE%D0%B4%D0%B5%D0%B9%D1%81%D1%82%D0%B2%D0%B8%D0%B8%20%D0%BA%D0%BE%D1%80%D1%80%D1%83%D0%BF%D1%86%D0%B8%D0%B8%20%D1%80%D0%B8%D1%81%D1%83%D0%BD%D0%BE%D0%BA&amp;pos=5&amp;uinfo=ww-1522-wh-764-fw-1297-fh-558-pd-1&amp;rpt=simage&amp;img_url=http://www.100book.ru/b956355.jp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gif"/><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12616" y="0"/>
            <a:ext cx="9141884" cy="6857999"/>
          </a:xfrm>
          <a:prstGeom prst="rect">
            <a:avLst/>
          </a:prstGeom>
        </p:spPr>
        <p:style>
          <a:lnRef idx="0">
            <a:schemeClr val="accent1"/>
          </a:lnRef>
          <a:fillRef idx="3">
            <a:schemeClr val="accent1"/>
          </a:fillRef>
          <a:effectRef idx="3">
            <a:schemeClr val="accent1"/>
          </a:effectRef>
          <a:fontRef idx="minor">
            <a:schemeClr val="lt1"/>
          </a:fontRef>
        </p:style>
        <p:txBody>
          <a:bodyPr anchor="ctr">
            <a:normAutofit/>
          </a:bodyPr>
          <a:lstStyle/>
          <a:p>
            <a:pPr algn="ctr">
              <a:defRPr/>
            </a:pPr>
            <a:r>
              <a:rPr lang="ru-RU" sz="4799" kern="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a:t>
            </a:r>
          </a:p>
        </p:txBody>
      </p:sp>
      <p:sp>
        <p:nvSpPr>
          <p:cNvPr id="4101" name="Заголовок 1"/>
          <p:cNvSpPr>
            <a:spLocks noGrp="1"/>
          </p:cNvSpPr>
          <p:nvPr>
            <p:ph type="ctrTitle"/>
          </p:nvPr>
        </p:nvSpPr>
        <p:spPr>
          <a:xfrm>
            <a:off x="107504" y="188640"/>
            <a:ext cx="8928992" cy="6480720"/>
          </a:xfrm>
          <a:effectLst>
            <a:outerShdw dist="35921" dir="2700000" algn="ctr" rotWithShape="0">
              <a:schemeClr val="tx1"/>
            </a:outerShdw>
          </a:effectLst>
        </p:spPr>
        <p:txBody>
          <a:bodyPr>
            <a:noAutofit/>
          </a:bodyPr>
          <a:lstStyle/>
          <a:p>
            <a:pPr>
              <a:lnSpc>
                <a:spcPct val="100000"/>
              </a:lnSpc>
            </a:pPr>
            <a:r>
              <a:rPr lang="ru-RU" sz="5400" b="1" dirty="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t>Выявление, предотвращение и урегулирование конфликта интересов</a:t>
            </a:r>
            <a:br>
              <a:rPr lang="ru-RU" sz="5400" b="1" dirty="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br>
            <a:br>
              <a:rPr lang="ru-RU" sz="5400" b="1" dirty="0">
                <a:ln w="0"/>
                <a:solidFill>
                  <a:schemeClr val="bg1"/>
                </a:solidFill>
                <a:effectLst>
                  <a:outerShdw blurRad="38100" dist="19050" dir="2700000" algn="tl" rotWithShape="0">
                    <a:schemeClr val="dk1">
                      <a:alpha val="40000"/>
                    </a:schemeClr>
                  </a:outerShdw>
                </a:effectLst>
                <a:latin typeface="Times New Roman" pitchFamily="18" charset="0"/>
                <a:cs typeface="Times New Roman" pitchFamily="18" charset="0"/>
              </a:rPr>
            </a:br>
            <a:r>
              <a:rPr lang="ru-RU" sz="1800" b="1" dirty="0">
                <a:ln w="0"/>
                <a:latin typeface="Times New Roman" pitchFamily="18" charset="0"/>
                <a:cs typeface="Times New Roman" pitchFamily="18" charset="0"/>
              </a:rPr>
              <a:t>Управление по реализации единой государственной политики в области противодействия коррупции, профилактики коррупционных и иных правонарушений администрации губернатора Ульяновской области</a:t>
            </a:r>
            <a:br>
              <a:rPr lang="ru-RU" sz="1800" b="1" i="1" dirty="0">
                <a:ln w="0"/>
                <a:latin typeface="Times New Roman" pitchFamily="18" charset="0"/>
                <a:cs typeface="Times New Roman" pitchFamily="18" charset="0"/>
              </a:rPr>
            </a:br>
            <a:endParaRPr lang="ru-RU" sz="1800" b="1" i="1" dirty="0">
              <a:ln w="0"/>
              <a:solidFill>
                <a:schemeClr val="bg1"/>
              </a:solidFill>
            </a:endParaRPr>
          </a:p>
        </p:txBody>
      </p:sp>
    </p:spTree>
    <p:extLst>
      <p:ext uri="{BB962C8B-B14F-4D97-AF65-F5344CB8AC3E}">
        <p14:creationId xmlns:p14="http://schemas.microsoft.com/office/powerpoint/2010/main" val="169029279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3"/>
            <a:ext cx="9156526" cy="601216"/>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a:solidFill>
                  <a:schemeClr val="bg1"/>
                </a:solidFill>
                <a:latin typeface="Times New Roman" panose="02020603050405020304" pitchFamily="18" charset="0"/>
                <a:cs typeface="Times New Roman" panose="02020603050405020304" pitchFamily="18" charset="0"/>
              </a:rPr>
              <a:t>Обзор практики правоприменения </a:t>
            </a:r>
          </a:p>
        </p:txBody>
      </p:sp>
      <p:sp>
        <p:nvSpPr>
          <p:cNvPr id="4" name="Объект 3"/>
          <p:cNvSpPr>
            <a:spLocks noGrp="1"/>
          </p:cNvSpPr>
          <p:nvPr>
            <p:ph idx="1"/>
          </p:nvPr>
        </p:nvSpPr>
        <p:spPr>
          <a:xfrm>
            <a:off x="24010" y="332657"/>
            <a:ext cx="8940477" cy="6336704"/>
          </a:xfrm>
        </p:spPr>
        <p:txBody>
          <a:bodyPr>
            <a:noAutofit/>
          </a:bodyPr>
          <a:lstStyle/>
          <a:p>
            <a:pPr marL="0" indent="0" algn="just">
              <a:lnSpc>
                <a:spcPts val="2300"/>
              </a:lnSpc>
              <a:spcBef>
                <a:spcPts val="0"/>
              </a:spcBef>
              <a:buNone/>
            </a:pPr>
            <a:endParaRPr lang="ru-RU" sz="1200" dirty="0">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Бывший супруг директора федерального бюджетного учреждения работает методистом в том же учреждении</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a:t>
            </a: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Уведомление о возможности возникновения конфликта интересов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направлено не было</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так как директор учреждения полагала, что конфликт интересов отсутствует ввиду того, что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супруги находятся в разводе и проживают раздельно.</a:t>
            </a:r>
            <a:endParaRPr lang="ru-RU" sz="1600" b="1"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algn="just">
              <a:lnSpc>
                <a:spcPct val="100000"/>
              </a:lnSpc>
              <a:spcBef>
                <a:spcPts val="0"/>
              </a:spcBef>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В ходе рассмотрения представления прокурора на основании результатов проведенной проверки комиссией установлено следующее. </a:t>
            </a: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Несмотря на то, что бывшие супруги проживают раздельно,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они имеют совместную собственность. </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Бывшие супруги проводят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совместный досуг с их общим ребенком</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Данные обстоятельства свидетельствует о наличии имущественных и иных близких отношений между данными лицами.</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В соответствии с должностным регламентом в функции директора учреждения входит общее руководство всеми направлениями деятельности учреждения; формирование в пределах установленных средств фонда оплаты труда работников; решение кадровых вопросов, в том числе вопросов премирования работников и наложения взысканий.</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Принятие директором бюджетного учреждения решений о назначении премий, наложении взысканий, назначении или освобождении от должности в отношении своего бывшего мужа (методиста) напрямую влияет на возможность получения методистом дохода в виде денег.</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a:lnSpc>
                <a:spcPct val="107000"/>
              </a:lnSpc>
              <a:spcAft>
                <a:spcPts val="800"/>
              </a:spcAft>
            </a:pPr>
            <a:endParaRPr lang="ru-RU"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ru-RU"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ts val="2300"/>
              </a:lnSpc>
              <a:spcBef>
                <a:spcPts val="0"/>
              </a:spcBef>
              <a:buNone/>
            </a:pPr>
            <a:endParaRPr lang="ru-RU"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fld id="{AC0009A2-AED9-42BB-9833-2905D403D773}" type="slidenum">
              <a:rPr lang="ru-RU" smtClean="0"/>
              <a:t>10</a:t>
            </a:fld>
            <a:endParaRPr lang="ru-RU"/>
          </a:p>
        </p:txBody>
      </p:sp>
    </p:spTree>
    <p:extLst>
      <p:ext uri="{BB962C8B-B14F-4D97-AF65-F5344CB8AC3E}">
        <p14:creationId xmlns:p14="http://schemas.microsoft.com/office/powerpoint/2010/main" val="539472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3"/>
            <a:ext cx="9156526" cy="601216"/>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a:solidFill>
                  <a:schemeClr val="bg1"/>
                </a:solidFill>
                <a:latin typeface="Times New Roman" panose="02020603050405020304" pitchFamily="18" charset="0"/>
                <a:cs typeface="Times New Roman" panose="02020603050405020304" pitchFamily="18" charset="0"/>
              </a:rPr>
              <a:t>Обзор практики правоприменения </a:t>
            </a:r>
          </a:p>
        </p:txBody>
      </p:sp>
      <p:sp>
        <p:nvSpPr>
          <p:cNvPr id="4" name="Объект 3"/>
          <p:cNvSpPr>
            <a:spLocks noGrp="1"/>
          </p:cNvSpPr>
          <p:nvPr>
            <p:ph idx="1"/>
          </p:nvPr>
        </p:nvSpPr>
        <p:spPr>
          <a:xfrm>
            <a:off x="24010" y="332657"/>
            <a:ext cx="8940477" cy="6336704"/>
          </a:xfrm>
        </p:spPr>
        <p:txBody>
          <a:bodyPr>
            <a:noAutofit/>
          </a:bodyPr>
          <a:lstStyle/>
          <a:p>
            <a:pPr marL="0" indent="0" algn="just">
              <a:lnSpc>
                <a:spcPts val="2300"/>
              </a:lnSpc>
              <a:spcBef>
                <a:spcPts val="0"/>
              </a:spcBef>
              <a:buNone/>
            </a:pPr>
            <a:endParaRPr lang="ru-RU" sz="1200" dirty="0">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Возможность получения указанного дохода лицом, состоящим с директором бюджетного учреждения в имущественных и иных близких отношениях, в результате осуществления им своих полномочий является основанием для личной заинтересованности должностного лица.</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Данная личная заинтересованность может повлиять на объективность и беспристрастность исполнения должностным лицом своих обязанностей при осуществлении им своих полномочий, что в соответствии со </a:t>
            </a:r>
            <a:r>
              <a:rPr lang="ru-RU" sz="1600" u="sng" kern="0" dirty="0">
                <a:solidFill>
                  <a:srgbClr val="4272D7"/>
                </a:solidFill>
                <a:effectLst/>
                <a:latin typeface="PT Astra Serif" panose="020A0603040505020204" pitchFamily="18" charset="-52"/>
                <a:ea typeface="PT Astra Serif" panose="020A0603040505020204" pitchFamily="18" charset="-52"/>
                <a:cs typeface="Arial" panose="020B0604020202020204" pitchFamily="34" charset="0"/>
                <a:hlinkClick r:id="rId2"/>
              </a:rPr>
              <a:t>статьей 10</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Федерального закона N 273-ФЗ свидетельствует о возникновении конфликта интересов.</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По итогам заседания комиссии признано, что директор бюджетного учреждения не исполнила обязанность по уведомлению работодателя о личной заинтересованности при исполнении должностных обязанностей, которая могла привести к конфликту интересов, как только ей стало об этом известно.</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К должностному лицу применена мера</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ответственности в виде выговора.</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Бывший супруг директора федерального бюджетного учреждения в инициативном порядке перешел на работу в другое учреждение.</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a:lnSpc>
                <a:spcPct val="107000"/>
              </a:lnSpc>
              <a:spcAft>
                <a:spcPts val="800"/>
              </a:spcAft>
            </a:pPr>
            <a:endParaRPr lang="ru-RU"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ru-RU"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ts val="2300"/>
              </a:lnSpc>
              <a:spcBef>
                <a:spcPts val="0"/>
              </a:spcBef>
              <a:buNone/>
            </a:pPr>
            <a:endParaRPr lang="ru-RU"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fld id="{AC0009A2-AED9-42BB-9833-2905D403D773}" type="slidenum">
              <a:rPr lang="ru-RU" smtClean="0"/>
              <a:t>11</a:t>
            </a:fld>
            <a:endParaRPr lang="ru-RU"/>
          </a:p>
        </p:txBody>
      </p:sp>
    </p:spTree>
    <p:extLst>
      <p:ext uri="{BB962C8B-B14F-4D97-AF65-F5344CB8AC3E}">
        <p14:creationId xmlns:p14="http://schemas.microsoft.com/office/powerpoint/2010/main" val="2639044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3"/>
            <a:ext cx="9156526" cy="601216"/>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a:solidFill>
                  <a:schemeClr val="bg1"/>
                </a:solidFill>
                <a:latin typeface="Times New Roman" panose="02020603050405020304" pitchFamily="18" charset="0"/>
                <a:cs typeface="Times New Roman" panose="02020603050405020304" pitchFamily="18" charset="0"/>
              </a:rPr>
              <a:t>Обзор практики правоприменения </a:t>
            </a:r>
          </a:p>
        </p:txBody>
      </p:sp>
      <p:sp>
        <p:nvSpPr>
          <p:cNvPr id="4" name="Объект 3"/>
          <p:cNvSpPr>
            <a:spLocks noGrp="1"/>
          </p:cNvSpPr>
          <p:nvPr>
            <p:ph idx="1"/>
          </p:nvPr>
        </p:nvSpPr>
        <p:spPr>
          <a:xfrm>
            <a:off x="24010" y="332657"/>
            <a:ext cx="8940477" cy="6336704"/>
          </a:xfrm>
        </p:spPr>
        <p:txBody>
          <a:bodyPr>
            <a:noAutofit/>
          </a:bodyPr>
          <a:lstStyle/>
          <a:p>
            <a:pPr marL="0" indent="0" algn="just">
              <a:lnSpc>
                <a:spcPts val="2300"/>
              </a:lnSpc>
              <a:spcBef>
                <a:spcPts val="0"/>
              </a:spcBef>
              <a:buNone/>
            </a:pPr>
            <a:endParaRPr lang="ru-RU" sz="1200" dirty="0">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latin typeface="PT Astra Serif" panose="020A0603040505020204" pitchFamily="18" charset="-52"/>
                <a:ea typeface="PT Astra Serif" panose="020A0603040505020204" pitchFamily="18" charset="-52"/>
                <a:cs typeface="Arial" panose="020B0604020202020204" pitchFamily="34" charset="0"/>
              </a:rPr>
              <a:t>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Дочь заместителя заведующего лабораторией "Медико-санитарная часть N _" обратилась к матери для получения консультации по прохождению медицинского освидетельствования в данной лаборатории ее супругом для получения выплаты по страховому случаю (далее - учреждение, заместитель заведующего лабораторией). Позднее супруг дочери заместителя заведующего лабораторией обратился в данное учреждение для прохождения медицинского освидетельствования.</a:t>
            </a:r>
            <a:endParaRPr lang="ru-RU" sz="1600" b="1"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Уведомление о возможности возникновения конфликта интересов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направлено не было</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так как заместитель заведующего лабораторией полагала, что конфликт интересов не возник, поскольку непосредственно в проведении лабораторных исследований она не участвовала, акт медицинского освидетельствования не подписывала.</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В ходе рассмотрения представления прокурора комиссией установлено следующее.</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Федеральное казенное учреждение здравоохранения "Медико-санитарная часть N _" является организацией, созданной для выполнения задач, поставленных перед федеральным государственным органом.</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В соответствии с актом данного федерального государственного органа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должность заместителя заведующего лабораторией учреждения включена в перечень должностей, связанных с коррупционным риском.</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На лиц, замещающих такие должности, распространяются антикоррупционные ограничения, запреты и обязанности в соответствии с законодательством Российской Федерации.</a:t>
            </a:r>
            <a:endParaRPr lang="ru-RU" sz="1600" b="1"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a:lnSpc>
                <a:spcPct val="107000"/>
              </a:lnSpc>
              <a:spcAft>
                <a:spcPts val="800"/>
              </a:spcAft>
            </a:pPr>
            <a:endParaRPr lang="ru-RU"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ru-RU"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ts val="2300"/>
              </a:lnSpc>
              <a:spcBef>
                <a:spcPts val="0"/>
              </a:spcBef>
              <a:buNone/>
            </a:pPr>
            <a:endParaRPr lang="ru-RU"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fld id="{AC0009A2-AED9-42BB-9833-2905D403D773}" type="slidenum">
              <a:rPr lang="ru-RU" smtClean="0"/>
              <a:t>12</a:t>
            </a:fld>
            <a:endParaRPr lang="ru-RU"/>
          </a:p>
        </p:txBody>
      </p:sp>
    </p:spTree>
    <p:extLst>
      <p:ext uri="{BB962C8B-B14F-4D97-AF65-F5344CB8AC3E}">
        <p14:creationId xmlns:p14="http://schemas.microsoft.com/office/powerpoint/2010/main" val="1658249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3"/>
            <a:ext cx="9156526" cy="601216"/>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a:solidFill>
                  <a:schemeClr val="bg1"/>
                </a:solidFill>
                <a:latin typeface="Times New Roman" panose="02020603050405020304" pitchFamily="18" charset="0"/>
                <a:cs typeface="Times New Roman" panose="02020603050405020304" pitchFamily="18" charset="0"/>
              </a:rPr>
              <a:t>Обзор практики правоприменения </a:t>
            </a:r>
          </a:p>
        </p:txBody>
      </p:sp>
      <p:sp>
        <p:nvSpPr>
          <p:cNvPr id="4" name="Объект 3"/>
          <p:cNvSpPr>
            <a:spLocks noGrp="1"/>
          </p:cNvSpPr>
          <p:nvPr>
            <p:ph idx="1"/>
          </p:nvPr>
        </p:nvSpPr>
        <p:spPr>
          <a:xfrm>
            <a:off x="24010" y="332657"/>
            <a:ext cx="8940477" cy="6336704"/>
          </a:xfrm>
        </p:spPr>
        <p:txBody>
          <a:bodyPr>
            <a:noAutofit/>
          </a:bodyPr>
          <a:lstStyle/>
          <a:p>
            <a:pPr marL="0" indent="0" algn="just">
              <a:lnSpc>
                <a:spcPts val="2300"/>
              </a:lnSpc>
              <a:spcBef>
                <a:spcPts val="0"/>
              </a:spcBef>
              <a:buNone/>
            </a:pPr>
            <a:endParaRPr lang="ru-RU" sz="1200" dirty="0">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latin typeface="PT Astra Serif" panose="020A0603040505020204" pitchFamily="18" charset="-52"/>
                <a:ea typeface="PT Astra Serif" panose="020A0603040505020204" pitchFamily="18" charset="-52"/>
                <a:cs typeface="Arial" panose="020B0604020202020204" pitchFamily="34" charset="0"/>
              </a:rPr>
              <a:t>	</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Так, в частности, работник, замещающий должность, включенную в указанный перечень, ОБЯЗАН принимать меры по недопущению любой возможности возникновения конфликта интересов и урегулированию возникшего конфликта интересов, а также уведомлять работодателя в порядке, определенном работодателем в соответствии с нормативными правовыми актами Российской Федерации, о личной заинтересованности при исполнении трудовых обязанностей, которая может привести к конфликту интересов, как только ему станет об этом известно.</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7000"/>
              </a:lnSpc>
              <a:spcAft>
                <a:spcPts val="800"/>
              </a:spcAft>
              <a:buNone/>
            </a:pPr>
            <a:r>
              <a:rPr lang="ru-RU" sz="1600" kern="0" dirty="0">
                <a:solidFill>
                  <a:srgbClr val="212529"/>
                </a:solidFill>
                <a:effectLst/>
                <a:latin typeface="PT Astra Serif" panose="020A0603040505020204" pitchFamily="18" charset="-52"/>
                <a:ea typeface="Times New Roman" panose="02020603050405020304" pitchFamily="18" charset="0"/>
                <a:cs typeface="Arial" panose="020B0604020202020204" pitchFamily="34" charset="0"/>
              </a:rPr>
              <a:t>	Медицинское освидетельствование проводится в организациях (или их обособленных структурных подразделениях), имеющих лицензию на осуществление такой деятельности и включает в себя осмотр врача-специалиста (фельдшера) и проведение лабораторных исследований биологического материала. По итогам проведения медицинского освидетельствования составляется акт, подписываемый руководителем организации (обособленного структурного подразделения).</a:t>
            </a:r>
            <a:endParaRPr lang="ru-RU"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ru-RU" sz="1600" kern="0" dirty="0">
                <a:solidFill>
                  <a:srgbClr val="212529"/>
                </a:solidFill>
                <a:effectLst/>
                <a:latin typeface="PT Astra Serif" panose="020A0603040505020204" pitchFamily="18" charset="-52"/>
                <a:ea typeface="Times New Roman" panose="02020603050405020304" pitchFamily="18" charset="0"/>
                <a:cs typeface="Arial" panose="020B0604020202020204" pitchFamily="34" charset="0"/>
              </a:rPr>
              <a:t>	В соответствии с должностной инструкцией </a:t>
            </a:r>
            <a:r>
              <a:rPr lang="ru-RU" sz="1600" b="1" kern="0" dirty="0">
                <a:solidFill>
                  <a:srgbClr val="212529"/>
                </a:solidFill>
                <a:effectLst/>
                <a:latin typeface="PT Astra Serif" panose="020A0603040505020204" pitchFamily="18" charset="-52"/>
                <a:ea typeface="Times New Roman" panose="02020603050405020304" pitchFamily="18" charset="0"/>
                <a:cs typeface="Arial" panose="020B0604020202020204" pitchFamily="34" charset="0"/>
              </a:rPr>
              <a:t>заместитель заведующего лабораторией организует проведение химических (и других) анализов, обеспечивает лабораторный контроль соответствия качества сырья, материалов действующим стандартам и техническим условиям, согласовывает акты медицинского освидетельствования.</a:t>
            </a:r>
            <a:endParaRPr lang="ru-RU" sz="16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0000"/>
              </a:lnSpc>
              <a:spcBef>
                <a:spcPts val="0"/>
              </a:spcBef>
              <a:buNone/>
            </a:pPr>
            <a:endParaRPr lang="ru-RU"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ts val="2300"/>
              </a:lnSpc>
              <a:spcBef>
                <a:spcPts val="0"/>
              </a:spcBef>
              <a:buNone/>
            </a:pPr>
            <a:endParaRPr lang="ru-RU"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fld id="{AC0009A2-AED9-42BB-9833-2905D403D773}" type="slidenum">
              <a:rPr lang="ru-RU" smtClean="0"/>
              <a:t>13</a:t>
            </a:fld>
            <a:endParaRPr lang="ru-RU"/>
          </a:p>
        </p:txBody>
      </p:sp>
    </p:spTree>
    <p:extLst>
      <p:ext uri="{BB962C8B-B14F-4D97-AF65-F5344CB8AC3E}">
        <p14:creationId xmlns:p14="http://schemas.microsoft.com/office/powerpoint/2010/main" val="1663410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3"/>
            <a:ext cx="9156526" cy="601216"/>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a:solidFill>
                  <a:schemeClr val="bg1"/>
                </a:solidFill>
                <a:latin typeface="Times New Roman" panose="02020603050405020304" pitchFamily="18" charset="0"/>
                <a:cs typeface="Times New Roman" panose="02020603050405020304" pitchFamily="18" charset="0"/>
              </a:rPr>
              <a:t>Обзор практики правоприменения </a:t>
            </a:r>
          </a:p>
        </p:txBody>
      </p:sp>
      <p:sp>
        <p:nvSpPr>
          <p:cNvPr id="4" name="Объект 3"/>
          <p:cNvSpPr>
            <a:spLocks noGrp="1"/>
          </p:cNvSpPr>
          <p:nvPr>
            <p:ph idx="1"/>
          </p:nvPr>
        </p:nvSpPr>
        <p:spPr>
          <a:xfrm>
            <a:off x="24010" y="332657"/>
            <a:ext cx="8940477" cy="6336704"/>
          </a:xfrm>
        </p:spPr>
        <p:txBody>
          <a:bodyPr>
            <a:noAutofit/>
          </a:bodyPr>
          <a:lstStyle/>
          <a:p>
            <a:pPr marL="0" indent="0" algn="just">
              <a:lnSpc>
                <a:spcPts val="2300"/>
              </a:lnSpc>
              <a:spcBef>
                <a:spcPts val="0"/>
              </a:spcBef>
              <a:buNone/>
            </a:pPr>
            <a:endParaRPr lang="ru-RU" sz="1200" dirty="0">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Согласно положениям договора страхования при наступлении страхового случая выплата не выплачивается, если застрахованный находился в состоянии алкогольного опьянения. Наличие либо отсутствие алкогольного опьянения подтверждается актом медицинского освидетельствования.</a:t>
            </a:r>
          </a:p>
          <a:p>
            <a:pPr marL="0" indent="0" algn="just">
              <a:lnSpc>
                <a:spcPct val="100000"/>
              </a:lnSpc>
              <a:spcBef>
                <a:spcPts val="0"/>
              </a:spcBef>
              <a:buNone/>
            </a:pP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Участие заместителя заведующего лабораторией в выдаче акта медицинского освидетельствования супругу дочери влияет на возможность получения данным лицом дохода в виде выплаты по страховому случаю, что является основанием для личной заинтересованности заместителя заведующего лабораторией.</a:t>
            </a:r>
            <a:endParaRPr lang="ru-RU" sz="1600" b="1"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a:t>
            </a:r>
          </a:p>
          <a:p>
            <a:pPr marL="0" indent="0" algn="just">
              <a:lnSpc>
                <a:spcPct val="100000"/>
              </a:lnSpc>
              <a:spcBef>
                <a:spcPts val="0"/>
              </a:spcBef>
              <a:buNone/>
            </a:pPr>
            <a:r>
              <a:rPr lang="ru-RU" sz="1600" kern="0" dirty="0">
                <a:solidFill>
                  <a:srgbClr val="212529"/>
                </a:solidFill>
                <a:latin typeface="PT Astra Serif" panose="020A0603040505020204" pitchFamily="18" charset="-52"/>
                <a:ea typeface="PT Astra Serif" panose="020A0603040505020204" pitchFamily="18" charset="-52"/>
                <a:cs typeface="Arial" panose="020B0604020202020204" pitchFamily="34" charset="0"/>
              </a:rPr>
              <a:t>	</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Данная личная заинтересованность может повлиять на объективность и беспристрастность исполнения должностным лицом обязанностей при осуществлении им своих полномочий, что в соответствии со </a:t>
            </a:r>
            <a:r>
              <a:rPr lang="ru-RU" sz="1600" u="sng" kern="0" dirty="0">
                <a:solidFill>
                  <a:srgbClr val="4272D7"/>
                </a:solidFill>
                <a:effectLst/>
                <a:latin typeface="PT Astra Serif" panose="020A0603040505020204" pitchFamily="18" charset="-52"/>
                <a:ea typeface="PT Astra Serif" panose="020A0603040505020204" pitchFamily="18" charset="-52"/>
                <a:cs typeface="Arial" panose="020B0604020202020204" pitchFamily="34" charset="0"/>
                <a:hlinkClick r:id="rId2"/>
              </a:rPr>
              <a:t>статьей 10</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Федерального закона N 273-ФЗ свидетельствует о возникновении у него конфликта интересов.</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a:t>
            </a:r>
          </a:p>
          <a:p>
            <a:pPr marL="0" indent="0" algn="just">
              <a:lnSpc>
                <a:spcPct val="100000"/>
              </a:lnSpc>
              <a:spcBef>
                <a:spcPts val="0"/>
              </a:spcBef>
              <a:buNone/>
            </a:pP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По итогам заседания комиссии признано</a:t>
            </a: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что заместитель заведующего лабораторией не исполнила обязанность по уведомлению работодателя о личной заинтересованности, которая могла привести к конфликту интересов, как только ей стало об этом известно, не приняла меры по предотвращению и урегулированию конфликта интересов, стороной которого она являлась.</a:t>
            </a:r>
            <a:endParaRPr lang="ru-RU" sz="16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r>
              <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	</a:t>
            </a:r>
          </a:p>
          <a:p>
            <a:pPr marL="0" indent="0" algn="just">
              <a:lnSpc>
                <a:spcPct val="100000"/>
              </a:lnSpc>
              <a:spcBef>
                <a:spcPts val="0"/>
              </a:spcBef>
              <a:buNone/>
            </a:pPr>
            <a:r>
              <a:rPr lang="ru-RU" sz="1600" kern="0" dirty="0">
                <a:solidFill>
                  <a:srgbClr val="212529"/>
                </a:solidFill>
                <a:latin typeface="PT Astra Serif" panose="020A0603040505020204" pitchFamily="18" charset="-52"/>
                <a:ea typeface="PT Astra Serif" panose="020A0603040505020204" pitchFamily="18" charset="-52"/>
                <a:cs typeface="Arial" panose="020B0604020202020204" pitchFamily="34" charset="0"/>
              </a:rPr>
              <a:t>	</a:t>
            </a:r>
            <a:r>
              <a:rPr lang="ru-RU" sz="1600" b="1"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rPr>
              <a:t>К должностному лицу применена мера ответственности в виде увольнения в связи с утратой доверия за совершение коррупционного правонарушения.</a:t>
            </a:r>
            <a:endParaRPr lang="ru-RU" sz="1600" b="1"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ts val="2300"/>
              </a:lnSpc>
              <a:spcBef>
                <a:spcPts val="0"/>
              </a:spcBef>
              <a:buNone/>
            </a:pPr>
            <a:endParaRPr lang="ru-RU"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fld id="{AC0009A2-AED9-42BB-9833-2905D403D773}" type="slidenum">
              <a:rPr lang="ru-RU" smtClean="0"/>
              <a:t>14</a:t>
            </a:fld>
            <a:endParaRPr lang="ru-RU"/>
          </a:p>
        </p:txBody>
      </p:sp>
    </p:spTree>
    <p:extLst>
      <p:ext uri="{BB962C8B-B14F-4D97-AF65-F5344CB8AC3E}">
        <p14:creationId xmlns:p14="http://schemas.microsoft.com/office/powerpoint/2010/main" val="1270130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3"/>
            <a:ext cx="9156526" cy="601216"/>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a:solidFill>
                  <a:schemeClr val="bg1"/>
                </a:solidFill>
                <a:latin typeface="Times New Roman" panose="02020603050405020304" pitchFamily="18" charset="0"/>
                <a:cs typeface="Times New Roman" panose="02020603050405020304" pitchFamily="18" charset="0"/>
              </a:rPr>
              <a:t>Обзор практики правоприменения </a:t>
            </a:r>
          </a:p>
        </p:txBody>
      </p:sp>
      <p:sp>
        <p:nvSpPr>
          <p:cNvPr id="4" name="Объект 3"/>
          <p:cNvSpPr>
            <a:spLocks noGrp="1"/>
          </p:cNvSpPr>
          <p:nvPr>
            <p:ph idx="1"/>
          </p:nvPr>
        </p:nvSpPr>
        <p:spPr>
          <a:xfrm>
            <a:off x="24010" y="332657"/>
            <a:ext cx="8940477" cy="6336704"/>
          </a:xfrm>
        </p:spPr>
        <p:txBody>
          <a:bodyPr>
            <a:noAutofit/>
          </a:bodyPr>
          <a:lstStyle/>
          <a:p>
            <a:pPr marL="0" indent="0" algn="just">
              <a:lnSpc>
                <a:spcPts val="2300"/>
              </a:lnSpc>
              <a:spcBef>
                <a:spcPts val="0"/>
              </a:spcBef>
              <a:buNone/>
            </a:pPr>
            <a:endParaRPr lang="ru-RU" sz="1200" dirty="0">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600" kern="0" dirty="0">
              <a:solidFill>
                <a:srgbClr val="212529"/>
              </a:solidFill>
              <a:effectLst/>
              <a:latin typeface="PT Astra Serif" panose="020A0603040505020204" pitchFamily="18" charset="-52"/>
              <a:ea typeface="PT Astra Serif" panose="020A0603040505020204" pitchFamily="18" charset="-52"/>
              <a:cs typeface="Arial" panose="020B0604020202020204" pitchFamily="34" charset="0"/>
            </a:endParaRPr>
          </a:p>
          <a:p>
            <a:pPr marL="0" indent="0" algn="just">
              <a:lnSpc>
                <a:spcPct val="107000"/>
              </a:lnSpc>
              <a:spcAft>
                <a:spcPts val="800"/>
              </a:spcAft>
              <a:buNone/>
            </a:pPr>
            <a:r>
              <a:rPr lang="ru-RU" sz="1600" b="1" i="1" kern="0" dirty="0">
                <a:solidFill>
                  <a:srgbClr val="212529"/>
                </a:solidFill>
                <a:latin typeface="PT Astra Serif" panose="020A0603040505020204" pitchFamily="18" charset="-52"/>
                <a:ea typeface="PT Astra Serif" panose="020A0603040505020204" pitchFamily="18" charset="-52"/>
                <a:cs typeface="Arial" panose="020B0604020202020204" pitchFamily="34" charset="0"/>
              </a:rPr>
              <a:t>	</a:t>
            </a:r>
            <a:r>
              <a:rPr lang="ru-RU" sz="1800" b="1" i="1" kern="0" dirty="0">
                <a:solidFill>
                  <a:srgbClr val="212529"/>
                </a:solidFill>
                <a:effectLst/>
                <a:latin typeface="PT Astra Serif" panose="020A0603040505020204" pitchFamily="18" charset="-52"/>
                <a:ea typeface="PT Astra Serif" panose="020A0603040505020204" pitchFamily="18" charset="-52"/>
                <a:cs typeface="Times New Roman" panose="02020603050405020304" pitchFamily="18" charset="0"/>
              </a:rPr>
              <a:t>Разъяснение к ситуации</a:t>
            </a:r>
            <a:endParaRPr lang="ru-RU" sz="18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7000"/>
              </a:lnSpc>
              <a:spcAft>
                <a:spcPts val="800"/>
              </a:spcAft>
              <a:buNone/>
            </a:pPr>
            <a:r>
              <a:rPr lang="ru-RU" sz="1800" kern="0" dirty="0">
                <a:solidFill>
                  <a:srgbClr val="212529"/>
                </a:solidFill>
                <a:effectLst/>
                <a:latin typeface="PT Astra Serif" panose="020A0603040505020204" pitchFamily="18" charset="-52"/>
                <a:ea typeface="PT Astra Serif" panose="020A0603040505020204" pitchFamily="18" charset="-52"/>
                <a:cs typeface="Times New Roman" panose="02020603050405020304" pitchFamily="18" charset="0"/>
              </a:rPr>
              <a:t>Довод заместителя заведующего лабораторией об отсутствии конфликта интересов комиссией был признан несостоятельным по следующим причинам.</a:t>
            </a:r>
            <a:endParaRPr lang="ru-RU" sz="18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7000"/>
              </a:lnSpc>
              <a:spcAft>
                <a:spcPts val="800"/>
              </a:spcAft>
              <a:buNone/>
            </a:pPr>
            <a:r>
              <a:rPr lang="ru-RU" sz="1800" kern="0" dirty="0">
                <a:solidFill>
                  <a:srgbClr val="212529"/>
                </a:solidFill>
                <a:effectLst/>
                <a:latin typeface="PT Astra Serif" panose="020A0603040505020204" pitchFamily="18" charset="-52"/>
                <a:ea typeface="PT Astra Serif" panose="020A0603040505020204" pitchFamily="18" charset="-52"/>
                <a:cs typeface="Times New Roman" panose="02020603050405020304" pitchFamily="18" charset="0"/>
              </a:rPr>
              <a:t>Несмотря на то, что непосредственно в проведении лабораторных анализов заместитель заведующего лабораторией не участвовала, согласование акта медицинского освидетельствования является этапом выдачи данного документа. Таким образом, возможность влияния на получение дохода в виде выплаты за наступление страхового случая лицу, состоящему с заместителем заведующего лабораторией в отношениях близкого родства или свойства (супруг дочери), будет сохраняться вне зависимости от того, в каком из этапов данное должностное лицо принимало участие.</a:t>
            </a:r>
            <a:endParaRPr lang="ru-RU" sz="18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7000"/>
              </a:lnSpc>
              <a:spcAft>
                <a:spcPts val="800"/>
              </a:spcAft>
              <a:buNone/>
            </a:pPr>
            <a:r>
              <a:rPr lang="ru-RU" sz="1800" kern="0" dirty="0">
                <a:solidFill>
                  <a:srgbClr val="212529"/>
                </a:solidFill>
                <a:effectLst/>
                <a:latin typeface="PT Astra Serif" panose="020A0603040505020204" pitchFamily="18" charset="-52"/>
                <a:ea typeface="PT Astra Serif" panose="020A0603040505020204" pitchFamily="18" charset="-52"/>
                <a:cs typeface="Times New Roman" panose="02020603050405020304" pitchFamily="18" charset="0"/>
              </a:rPr>
              <a:t>Обязанность направить уведомление о возможности возникновения конфликта интересов и принять меры по предотвращению и (или) урегулированию конфликта интересов возникла у заместителя заведующего лабораторией с момента, как ей стало известно об обращении супруга дочери в лабораторию, в которой она занимает должность, для получения медицинского заключения.</a:t>
            </a:r>
            <a:endParaRPr lang="ru-RU" sz="18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ct val="100000"/>
              </a:lnSpc>
              <a:spcBef>
                <a:spcPts val="0"/>
              </a:spcBef>
              <a:buNone/>
            </a:pPr>
            <a:endParaRPr lang="ru-RU" sz="1800" kern="100" dirty="0">
              <a:effectLst/>
              <a:latin typeface="PT Astra Serif" panose="020A0603040505020204" pitchFamily="18" charset="-52"/>
              <a:ea typeface="PT Astra Serif" panose="020A0603040505020204" pitchFamily="18" charset="-52"/>
              <a:cs typeface="Times New Roman" panose="02020603050405020304" pitchFamily="18" charset="0"/>
            </a:endParaRPr>
          </a:p>
          <a:p>
            <a:pPr marL="0" indent="0" algn="just">
              <a:lnSpc>
                <a:spcPts val="2300"/>
              </a:lnSpc>
              <a:spcBef>
                <a:spcPts val="0"/>
              </a:spcBef>
              <a:buNone/>
            </a:pPr>
            <a:endParaRPr lang="ru-RU"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fld id="{AC0009A2-AED9-42BB-9833-2905D403D773}" type="slidenum">
              <a:rPr lang="ru-RU" smtClean="0"/>
              <a:t>15</a:t>
            </a:fld>
            <a:endParaRPr lang="ru-RU"/>
          </a:p>
        </p:txBody>
      </p:sp>
    </p:spTree>
    <p:extLst>
      <p:ext uri="{BB962C8B-B14F-4D97-AF65-F5344CB8AC3E}">
        <p14:creationId xmlns:p14="http://schemas.microsoft.com/office/powerpoint/2010/main" val="3744431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2"/>
            <a:ext cx="9156526" cy="818381"/>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a:solidFill>
                  <a:schemeClr val="bg1"/>
                </a:solidFill>
                <a:latin typeface="Times New Roman" panose="02020603050405020304" pitchFamily="18" charset="0"/>
                <a:cs typeface="Times New Roman" panose="02020603050405020304" pitchFamily="18" charset="0"/>
              </a:rPr>
              <a:t>ПОТЕНЦИАЛЬНЫЕ УЧАСТНИКИ КОНФЛИКТА ИНТЕРЕСОВ</a:t>
            </a:r>
          </a:p>
        </p:txBody>
      </p:sp>
      <p:sp>
        <p:nvSpPr>
          <p:cNvPr id="4" name="Объект 3"/>
          <p:cNvSpPr>
            <a:spLocks noGrp="1"/>
          </p:cNvSpPr>
          <p:nvPr>
            <p:ph idx="1"/>
          </p:nvPr>
        </p:nvSpPr>
        <p:spPr>
          <a:xfrm>
            <a:off x="24010" y="980728"/>
            <a:ext cx="6433940" cy="5688632"/>
          </a:xfrm>
        </p:spPr>
        <p:txBody>
          <a:bodyPr>
            <a:noAutofit/>
          </a:bodyPr>
          <a:lstStyle/>
          <a:p>
            <a:pPr marL="0" indent="0" algn="just">
              <a:lnSpc>
                <a:spcPts val="2300"/>
              </a:lnSpc>
              <a:spcBef>
                <a:spcPts val="0"/>
              </a:spcBef>
              <a:buNone/>
            </a:pPr>
            <a:endParaRPr lang="ru-RU" sz="3500" dirty="0">
              <a:latin typeface="Times New Roman" panose="02020603050405020304" pitchFamily="18" charset="0"/>
              <a:cs typeface="Times New Roman" panose="02020603050405020304" pitchFamily="18" charset="0"/>
            </a:endParaRPr>
          </a:p>
          <a:p>
            <a:pPr marL="0" indent="0" algn="ctr">
              <a:lnSpc>
                <a:spcPts val="2300"/>
              </a:lnSpc>
              <a:spcBef>
                <a:spcPts val="0"/>
              </a:spcBef>
              <a:buNone/>
            </a:pPr>
            <a:r>
              <a:rPr lang="ru-RU" sz="3500" dirty="0">
                <a:latin typeface="Times New Roman" panose="02020603050405020304" pitchFamily="18" charset="0"/>
                <a:cs typeface="Times New Roman" panose="02020603050405020304" pitchFamily="18" charset="0"/>
              </a:rPr>
              <a:t>Сотрудники, состоящие в браке;</a:t>
            </a:r>
          </a:p>
          <a:p>
            <a:pPr marL="0" indent="0" algn="ctr">
              <a:lnSpc>
                <a:spcPts val="2300"/>
              </a:lnSpc>
              <a:spcBef>
                <a:spcPts val="0"/>
              </a:spcBef>
              <a:buNone/>
            </a:pPr>
            <a:endParaRPr lang="ru-RU" sz="3500" dirty="0">
              <a:latin typeface="Times New Roman" panose="02020603050405020304" pitchFamily="18" charset="0"/>
              <a:cs typeface="Times New Roman" panose="02020603050405020304" pitchFamily="18" charset="0"/>
            </a:endParaRPr>
          </a:p>
          <a:p>
            <a:pPr marL="0" indent="0" algn="ctr">
              <a:lnSpc>
                <a:spcPts val="2300"/>
              </a:lnSpc>
              <a:spcBef>
                <a:spcPts val="0"/>
              </a:spcBef>
              <a:buNone/>
            </a:pPr>
            <a:r>
              <a:rPr lang="ru-RU" sz="3500" dirty="0">
                <a:latin typeface="Times New Roman" panose="02020603050405020304" pitchFamily="18" charset="0"/>
                <a:cs typeface="Times New Roman" panose="02020603050405020304" pitchFamily="18" charset="0"/>
              </a:rPr>
              <a:t>Лица, являющиеся усыновителями или усыновленными;</a:t>
            </a:r>
          </a:p>
          <a:p>
            <a:pPr marL="0" indent="0" algn="ctr">
              <a:lnSpc>
                <a:spcPts val="2300"/>
              </a:lnSpc>
              <a:spcBef>
                <a:spcPts val="0"/>
              </a:spcBef>
              <a:buNone/>
            </a:pPr>
            <a:endParaRPr lang="ru-RU" sz="3500" dirty="0">
              <a:latin typeface="Times New Roman" panose="02020603050405020304" pitchFamily="18" charset="0"/>
              <a:cs typeface="Times New Roman" panose="02020603050405020304" pitchFamily="18" charset="0"/>
            </a:endParaRPr>
          </a:p>
          <a:p>
            <a:pPr marL="0" indent="0" algn="ctr">
              <a:lnSpc>
                <a:spcPts val="2300"/>
              </a:lnSpc>
              <a:spcBef>
                <a:spcPts val="0"/>
              </a:spcBef>
              <a:buNone/>
            </a:pPr>
            <a:r>
              <a:rPr lang="ru-RU" sz="3500" dirty="0">
                <a:latin typeface="Times New Roman" panose="02020603050405020304" pitchFamily="18" charset="0"/>
                <a:cs typeface="Times New Roman" panose="02020603050405020304" pitchFamily="18" charset="0"/>
              </a:rPr>
              <a:t>Являющиеся близкими родственниками (свойственниками);</a:t>
            </a:r>
          </a:p>
          <a:p>
            <a:pPr marL="0" indent="0" algn="ctr">
              <a:lnSpc>
                <a:spcPts val="2300"/>
              </a:lnSpc>
              <a:spcBef>
                <a:spcPts val="0"/>
              </a:spcBef>
              <a:buNone/>
            </a:pPr>
            <a:endParaRPr lang="ru-RU" sz="3500" dirty="0">
              <a:latin typeface="Times New Roman" panose="02020603050405020304" pitchFamily="18" charset="0"/>
              <a:cs typeface="Times New Roman" panose="02020603050405020304" pitchFamily="18" charset="0"/>
            </a:endParaRPr>
          </a:p>
          <a:p>
            <a:pPr marL="0" indent="0" algn="ctr">
              <a:lnSpc>
                <a:spcPts val="2300"/>
              </a:lnSpc>
              <a:spcBef>
                <a:spcPts val="0"/>
              </a:spcBef>
              <a:buNone/>
            </a:pPr>
            <a:r>
              <a:rPr lang="ru-RU" sz="3500" dirty="0">
                <a:latin typeface="Times New Roman" panose="02020603050405020304" pitchFamily="18" charset="0"/>
                <a:cs typeface="Times New Roman" panose="02020603050405020304" pitchFamily="18" charset="0"/>
              </a:rPr>
              <a:t>Ранее работали в одном учреждении (организации) и др.</a:t>
            </a:r>
          </a:p>
        </p:txBody>
      </p:sp>
      <p:sp>
        <p:nvSpPr>
          <p:cNvPr id="7" name="Номер слайда 6"/>
          <p:cNvSpPr>
            <a:spLocks noGrp="1"/>
          </p:cNvSpPr>
          <p:nvPr>
            <p:ph type="sldNum" sz="quarter" idx="12"/>
          </p:nvPr>
        </p:nvSpPr>
        <p:spPr/>
        <p:txBody>
          <a:bodyPr/>
          <a:lstStyle/>
          <a:p>
            <a:fld id="{AC0009A2-AED9-42BB-9833-2905D403D773}" type="slidenum">
              <a:rPr lang="ru-RU" smtClean="0"/>
              <a:t>16</a:t>
            </a:fld>
            <a:endParaRPr lang="ru-RU"/>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0192" y="980728"/>
            <a:ext cx="2710458" cy="2746068"/>
          </a:xfrm>
          <a:prstGeom prst="ellipse">
            <a:avLst/>
          </a:prstGeom>
          <a:ln>
            <a:noFill/>
          </a:ln>
          <a:effectLst>
            <a:softEdge rad="112500"/>
          </a:effectLst>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4098233"/>
            <a:ext cx="2915816" cy="2159257"/>
          </a:xfrm>
          <a:prstGeom prst="ellipse">
            <a:avLst/>
          </a:prstGeom>
          <a:ln>
            <a:noFill/>
          </a:ln>
          <a:effectLst>
            <a:softEdge rad="112500"/>
          </a:effectLst>
        </p:spPr>
      </p:pic>
    </p:spTree>
    <p:extLst>
      <p:ext uri="{BB962C8B-B14F-4D97-AF65-F5344CB8AC3E}">
        <p14:creationId xmlns:p14="http://schemas.microsoft.com/office/powerpoint/2010/main" val="13644874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94" y="1"/>
            <a:ext cx="9150694" cy="1268760"/>
          </a:xfrm>
        </p:spPr>
        <p:style>
          <a:lnRef idx="1">
            <a:schemeClr val="accent5"/>
          </a:lnRef>
          <a:fillRef idx="3">
            <a:schemeClr val="accent5"/>
          </a:fillRef>
          <a:effectRef idx="2">
            <a:schemeClr val="accent5"/>
          </a:effectRef>
          <a:fontRef idx="minor">
            <a:schemeClr val="lt1"/>
          </a:fontRef>
        </p:style>
        <p:txBody>
          <a:bodyPr>
            <a:normAutofit/>
          </a:bodyPr>
          <a:lstStyle/>
          <a:p>
            <a:pPr algn="ct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Предупреждение конфликта интересов</a:t>
            </a:r>
          </a:p>
        </p:txBody>
      </p:sp>
      <p:sp>
        <p:nvSpPr>
          <p:cNvPr id="3" name="Объект 2"/>
          <p:cNvSpPr>
            <a:spLocks noGrp="1"/>
          </p:cNvSpPr>
          <p:nvPr>
            <p:ph idx="1"/>
          </p:nvPr>
        </p:nvSpPr>
        <p:spPr>
          <a:xfrm>
            <a:off x="3029271" y="1628800"/>
            <a:ext cx="6114729" cy="4968551"/>
          </a:xfrm>
        </p:spPr>
        <p:txBody>
          <a:bodyPr>
            <a:noAutofit/>
          </a:bodyPr>
          <a:lstStyle/>
          <a:p>
            <a:pPr marL="0" indent="0" algn="ctr">
              <a:lnSpc>
                <a:spcPts val="3100"/>
              </a:lnSpc>
              <a:buNone/>
            </a:pPr>
            <a:r>
              <a:rPr lang="ru-RU" sz="3600" dirty="0">
                <a:latin typeface="Times New Roman" panose="02020603050405020304" pitchFamily="18" charset="0"/>
                <a:cs typeface="Times New Roman" panose="02020603050405020304" pitchFamily="18" charset="0"/>
              </a:rPr>
              <a:t>Посредством </a:t>
            </a:r>
            <a:r>
              <a:rPr lang="ru-RU" sz="3600" dirty="0">
                <a:solidFill>
                  <a:schemeClr val="accent2">
                    <a:lumMod val="75000"/>
                  </a:schemeClr>
                </a:solidFill>
                <a:latin typeface="Times New Roman" panose="02020603050405020304" pitchFamily="18" charset="0"/>
                <a:cs typeface="Times New Roman" panose="02020603050405020304" pitchFamily="18" charset="0"/>
              </a:rPr>
              <a:t>локального правотворчества </a:t>
            </a:r>
            <a:r>
              <a:rPr lang="ru-RU" sz="3600" dirty="0">
                <a:latin typeface="Times New Roman" panose="02020603050405020304" pitchFamily="18" charset="0"/>
                <a:cs typeface="Times New Roman" panose="02020603050405020304" pitchFamily="18" charset="0"/>
              </a:rPr>
              <a:t>организации: необходимо разработать собственные организационно-правовые механизмы, обеспечивающие прозрачность и качество предоставляемых услуг, и тем самым снижение коррупционных рисков</a:t>
            </a:r>
          </a:p>
        </p:txBody>
      </p:sp>
      <p:sp>
        <p:nvSpPr>
          <p:cNvPr id="5" name="Номер слайда 4"/>
          <p:cNvSpPr>
            <a:spLocks noGrp="1"/>
          </p:cNvSpPr>
          <p:nvPr>
            <p:ph type="sldNum" sz="quarter" idx="12"/>
          </p:nvPr>
        </p:nvSpPr>
        <p:spPr/>
        <p:txBody>
          <a:bodyPr/>
          <a:lstStyle/>
          <a:p>
            <a:fld id="{AC0009A2-AED9-42BB-9833-2905D403D773}" type="slidenum">
              <a:rPr lang="ru-RU" smtClean="0"/>
              <a:t>17</a:t>
            </a:fld>
            <a:endParaRPr lang="ru-RU"/>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17058" t="-3412" r="18116" b="3412"/>
          <a:stretch/>
        </p:blipFill>
        <p:spPr>
          <a:xfrm>
            <a:off x="32668" y="1772816"/>
            <a:ext cx="2996603" cy="4221088"/>
          </a:xfrm>
          <a:prstGeom prst="rect">
            <a:avLst/>
          </a:prstGeom>
        </p:spPr>
      </p:pic>
    </p:spTree>
    <p:extLst>
      <p:ext uri="{BB962C8B-B14F-4D97-AF65-F5344CB8AC3E}">
        <p14:creationId xmlns:p14="http://schemas.microsoft.com/office/powerpoint/2010/main" val="2763679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1548"/>
            <a:ext cx="9144000" cy="5764758"/>
          </a:xfrm>
          <a:prstGeom prst="rect">
            <a:avLst/>
          </a:prstGeom>
        </p:spPr>
      </p:pic>
      <p:sp>
        <p:nvSpPr>
          <p:cNvPr id="819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7D861828-E256-4332-9887-25860B5B957C}" type="slidenum">
              <a:rPr kumimoji="0" lang="ru-RU" altLang="ru-RU" sz="1400" smtClean="0"/>
              <a:pPr>
                <a:spcBef>
                  <a:spcPct val="0"/>
                </a:spcBef>
                <a:buFontTx/>
                <a:buNone/>
              </a:pPr>
              <a:t>18</a:t>
            </a:fld>
            <a:endParaRPr kumimoji="0" lang="ru-RU" altLang="ru-RU" sz="1400"/>
          </a:p>
        </p:txBody>
      </p:sp>
      <p:cxnSp>
        <p:nvCxnSpPr>
          <p:cNvPr id="4" name="Прямая соединительная линия 3"/>
          <p:cNvCxnSpPr/>
          <p:nvPr/>
        </p:nvCxnSpPr>
        <p:spPr>
          <a:xfrm>
            <a:off x="0" y="808038"/>
            <a:ext cx="79009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196" name="Прямоугольник 4"/>
          <p:cNvSpPr>
            <a:spLocks noChangeArrowheads="1"/>
          </p:cNvSpPr>
          <p:nvPr/>
        </p:nvSpPr>
        <p:spPr bwMode="auto">
          <a:xfrm>
            <a:off x="179512" y="1268760"/>
            <a:ext cx="8683625" cy="4644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9388">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marL="0" algn="just" eaLnBrk="1" hangingPunct="1">
              <a:lnSpc>
                <a:spcPts val="2500"/>
              </a:lnSpc>
              <a:spcBef>
                <a:spcPct val="0"/>
              </a:spcBef>
              <a:spcAft>
                <a:spcPts val="1800"/>
              </a:spcAft>
              <a:buFont typeface="+mj-lt"/>
              <a:buAutoNum type="arabicPeriod"/>
            </a:pP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Внедрить систему ограничений и запретов, которые мешали бы должностному лицу ввергать себя в ситуацию конфликта интересов.</a:t>
            </a:r>
          </a:p>
          <a:p>
            <a:pPr marL="0" algn="just" eaLnBrk="1" hangingPunct="1">
              <a:lnSpc>
                <a:spcPts val="2500"/>
              </a:lnSpc>
              <a:spcBef>
                <a:spcPct val="0"/>
              </a:spcBef>
              <a:spcAft>
                <a:spcPts val="1200"/>
              </a:spcAft>
              <a:buFontTx/>
              <a:buAutoNum type="arabicPeriod"/>
            </a:pP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Внедрить меры, позволяющие получать и своевременно анализировать информацию о личных интересах должностных лиц. </a:t>
            </a:r>
          </a:p>
          <a:p>
            <a:pPr marL="0" algn="just" eaLnBrk="1" hangingPunct="1">
              <a:lnSpc>
                <a:spcPts val="2500"/>
              </a:lnSpc>
              <a:spcBef>
                <a:spcPct val="0"/>
              </a:spcBef>
              <a:spcAft>
                <a:spcPts val="1200"/>
              </a:spcAft>
              <a:buFontTx/>
              <a:buNone/>
            </a:pP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Ограничить участие </a:t>
            </a:r>
            <a:r>
              <a:rPr lang="ru-RU" altLang="ru-RU" sz="4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должност-ных</a:t>
            </a: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лиц в принятии решений (совершении действий), </a:t>
            </a:r>
            <a:r>
              <a:rPr lang="ru-RU" altLang="ru-RU" sz="4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затрагива-ющих</a:t>
            </a:r>
            <a:r>
              <a:rPr lang="ru-RU" alt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их личные интересы</a:t>
            </a:r>
            <a:r>
              <a:rPr lang="ru-RU" altLang="ru-RU" sz="3600" dirty="0">
                <a:latin typeface="Times New Roman" panose="02020603050405020304" pitchFamily="18" charset="0"/>
                <a:cs typeface="Times New Roman" panose="02020603050405020304" pitchFamily="18" charset="0"/>
              </a:rPr>
              <a:t>. </a:t>
            </a:r>
          </a:p>
        </p:txBody>
      </p:sp>
      <p:sp>
        <p:nvSpPr>
          <p:cNvPr id="8197" name="Прямоугольник 1"/>
          <p:cNvSpPr>
            <a:spLocks noChangeArrowheads="1"/>
          </p:cNvSpPr>
          <p:nvPr/>
        </p:nvSpPr>
        <p:spPr bwMode="auto">
          <a:xfrm>
            <a:off x="0" y="0"/>
            <a:ext cx="9144000" cy="1077218"/>
          </a:xfrm>
          <a:prstGeom prst="rect">
            <a:avLst/>
          </a:prstGeom>
          <a:ln/>
        </p:spPr>
        <p:style>
          <a:lnRef idx="1">
            <a:schemeClr val="accent5"/>
          </a:lnRef>
          <a:fillRef idx="3">
            <a:schemeClr val="accent5"/>
          </a:fillRef>
          <a:effectRef idx="2">
            <a:schemeClr val="accent5"/>
          </a:effectRef>
          <a:fontRef idx="minor">
            <a:schemeClr val="lt1"/>
          </a:fontRef>
        </p:style>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ctr">
              <a:buFontTx/>
              <a:buNone/>
            </a:pPr>
            <a:r>
              <a:rPr lang="ru-RU" altLang="ru-RU" b="1" dirty="0">
                <a:solidFill>
                  <a:schemeClr val="bg1"/>
                </a:solidFill>
                <a:latin typeface="Times New Roman" panose="02020603050405020304" pitchFamily="18" charset="0"/>
                <a:cs typeface="Times New Roman" panose="02020603050405020304" pitchFamily="18" charset="0"/>
              </a:rPr>
              <a:t>Для регулирования конфликта интересов необходимо:</a:t>
            </a:r>
          </a:p>
        </p:txBody>
      </p:sp>
    </p:spTree>
    <p:extLst>
      <p:ext uri="{BB962C8B-B14F-4D97-AF65-F5344CB8AC3E}">
        <p14:creationId xmlns:p14="http://schemas.microsoft.com/office/powerpoint/2010/main" val="3659513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69243"/>
            <a:ext cx="5940152" cy="5788757"/>
          </a:xfrm>
          <a:prstGeom prst="rect">
            <a:avLst/>
          </a:prstGeom>
        </p:spPr>
      </p:pic>
      <p:sp>
        <p:nvSpPr>
          <p:cNvPr id="1126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BD1CEF38-E684-418E-B377-6A1CC5D67BF1}" type="slidenum">
              <a:rPr kumimoji="0" lang="ru-RU" altLang="ru-RU" sz="1400" smtClean="0"/>
              <a:pPr>
                <a:spcBef>
                  <a:spcPct val="0"/>
                </a:spcBef>
                <a:buFontTx/>
                <a:buNone/>
              </a:pPr>
              <a:t>19</a:t>
            </a:fld>
            <a:endParaRPr kumimoji="0" lang="ru-RU" altLang="ru-RU" sz="1400"/>
          </a:p>
        </p:txBody>
      </p:sp>
      <p:sp>
        <p:nvSpPr>
          <p:cNvPr id="11267" name="Text Box 3"/>
          <p:cNvSpPr txBox="1">
            <a:spLocks noChangeArrowheads="1"/>
          </p:cNvSpPr>
          <p:nvPr/>
        </p:nvSpPr>
        <p:spPr bwMode="auto">
          <a:xfrm>
            <a:off x="0" y="-15205"/>
            <a:ext cx="9182100" cy="1077218"/>
          </a:xfrm>
          <a:prstGeom prst="rect">
            <a:avLst/>
          </a:prstGeom>
          <a:ln/>
        </p:spPr>
        <p:style>
          <a:lnRef idx="1">
            <a:schemeClr val="accent5"/>
          </a:lnRef>
          <a:fillRef idx="3">
            <a:schemeClr val="accent5"/>
          </a:fillRef>
          <a:effectRef idx="2">
            <a:schemeClr val="accent5"/>
          </a:effectRef>
          <a:fontRef idx="minor">
            <a:schemeClr val="lt1"/>
          </a:fontRef>
        </p:style>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kumimoji="0" lang="ru-RU" altLang="ru-RU" b="1" dirty="0">
                <a:solidFill>
                  <a:schemeClr val="bg1"/>
                </a:solidFill>
                <a:latin typeface="Times New Roman" panose="02020603050405020304" pitchFamily="18" charset="0"/>
                <a:cs typeface="Times New Roman" panose="02020603050405020304" pitchFamily="18" charset="0"/>
              </a:rPr>
              <a:t>Выявление конфликта интересов: декларирование</a:t>
            </a:r>
          </a:p>
        </p:txBody>
      </p:sp>
      <p:sp>
        <p:nvSpPr>
          <p:cNvPr id="11268" name="Прямоугольник 4"/>
          <p:cNvSpPr>
            <a:spLocks noChangeArrowheads="1"/>
          </p:cNvSpPr>
          <p:nvPr/>
        </p:nvSpPr>
        <p:spPr bwMode="auto">
          <a:xfrm>
            <a:off x="395536" y="4221088"/>
            <a:ext cx="4968552" cy="2825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marL="0" indent="0" algn="ctr">
              <a:lnSpc>
                <a:spcPts val="2100"/>
              </a:lnSpc>
              <a:spcBef>
                <a:spcPct val="0"/>
              </a:spcBef>
              <a:buNone/>
            </a:pPr>
            <a:r>
              <a:rPr kumimoji="0" lang="ru-RU" altLang="ru-RU" sz="2800" b="1" dirty="0">
                <a:latin typeface="Segoe Print" panose="02000600000000000000" pitchFamily="2" charset="0"/>
                <a:cs typeface="Times New Roman" panose="02020603050405020304" pitchFamily="18" charset="0"/>
              </a:rPr>
              <a:t>        </a:t>
            </a:r>
            <a:r>
              <a:rPr kumimoji="0" lang="ru-RU" altLang="ru-RU" sz="3600" b="1" dirty="0">
                <a:latin typeface="Segoe Print" panose="02000600000000000000" pitchFamily="2" charset="0"/>
                <a:cs typeface="Times New Roman" panose="02020603050405020304" pitchFamily="18" charset="0"/>
              </a:rPr>
              <a:t>Декларирование</a:t>
            </a:r>
            <a:r>
              <a:rPr kumimoji="0" lang="ru-RU" altLang="ru-RU" sz="2800" b="1" dirty="0">
                <a:latin typeface="Segoe Print" panose="02000600000000000000" pitchFamily="2" charset="0"/>
                <a:cs typeface="Times New Roman" panose="02020603050405020304" pitchFamily="18" charset="0"/>
              </a:rPr>
              <a:t> - письменное уведомление уполномоченных должностных лиц о наличии конфликта интересов или личной заинтересованности</a:t>
            </a:r>
          </a:p>
          <a:p>
            <a:pPr marL="0" indent="0" algn="ctr">
              <a:lnSpc>
                <a:spcPts val="2100"/>
              </a:lnSpc>
              <a:spcBef>
                <a:spcPct val="0"/>
              </a:spcBef>
              <a:buNone/>
            </a:pPr>
            <a:endParaRPr kumimoji="0" lang="ru-RU" altLang="ru-RU" sz="2800" b="1" dirty="0">
              <a:latin typeface="Segoe Print" panose="02000600000000000000" pitchFamily="2" charset="0"/>
              <a:cs typeface="Times New Roman" panose="02020603050405020304" pitchFamily="18" charset="0"/>
            </a:endParaRPr>
          </a:p>
          <a:p>
            <a:pPr marL="0" indent="0" algn="ctr">
              <a:lnSpc>
                <a:spcPts val="2100"/>
              </a:lnSpc>
              <a:spcBef>
                <a:spcPct val="0"/>
              </a:spcBef>
              <a:buNone/>
            </a:pPr>
            <a:endParaRPr kumimoji="0" lang="ru-RU" altLang="ru-RU" sz="2800" b="1" dirty="0">
              <a:latin typeface="Segoe Print" panose="02000600000000000000" pitchFamily="2" charset="0"/>
              <a:cs typeface="Times New Roman" panose="02020603050405020304" pitchFamily="18" charset="0"/>
            </a:endParaRPr>
          </a:p>
        </p:txBody>
      </p:sp>
      <p:sp>
        <p:nvSpPr>
          <p:cNvPr id="3" name="Прямоугольник 2"/>
          <p:cNvSpPr/>
          <p:nvPr/>
        </p:nvSpPr>
        <p:spPr>
          <a:xfrm>
            <a:off x="5936741" y="1416531"/>
            <a:ext cx="3099817" cy="4956613"/>
          </a:xfrm>
          <a:prstGeom prst="rect">
            <a:avLst/>
          </a:prstGeom>
        </p:spPr>
        <p:txBody>
          <a:bodyPr wrap="square">
            <a:spAutoFit/>
          </a:bodyPr>
          <a:lstStyle/>
          <a:p>
            <a:pPr algn="ctr">
              <a:lnSpc>
                <a:spcPts val="2100"/>
              </a:lnSpc>
              <a:spcBef>
                <a:spcPct val="0"/>
              </a:spcBef>
            </a:pPr>
            <a:r>
              <a:rPr lang="ru-RU" altLang="ru-RU" sz="2800" b="1" dirty="0">
                <a:latin typeface="Times New Roman" panose="02020603050405020304" pitchFamily="18" charset="0"/>
                <a:cs typeface="Times New Roman" panose="02020603050405020304" pitchFamily="18" charset="0"/>
              </a:rPr>
              <a:t>Может быть регулярным и ситуативным. </a:t>
            </a:r>
          </a:p>
          <a:p>
            <a:pPr algn="ctr">
              <a:lnSpc>
                <a:spcPts val="2100"/>
              </a:lnSpc>
              <a:spcBef>
                <a:spcPct val="0"/>
              </a:spcBef>
            </a:pPr>
            <a:endParaRPr lang="ru-RU" altLang="ru-RU" sz="2800" b="1" dirty="0">
              <a:latin typeface="Times New Roman" panose="02020603050405020304" pitchFamily="18" charset="0"/>
              <a:cs typeface="Times New Roman" panose="02020603050405020304" pitchFamily="18" charset="0"/>
            </a:endParaRPr>
          </a:p>
          <a:p>
            <a:pPr algn="ctr">
              <a:lnSpc>
                <a:spcPts val="2100"/>
              </a:lnSpc>
              <a:spcBef>
                <a:spcPct val="0"/>
              </a:spcBef>
            </a:pPr>
            <a:r>
              <a:rPr lang="ru-RU" altLang="ru-RU" sz="2800" b="1" dirty="0">
                <a:latin typeface="Times New Roman" panose="02020603050405020304" pitchFamily="18" charset="0"/>
                <a:cs typeface="Times New Roman" panose="02020603050405020304" pitchFamily="18" charset="0"/>
              </a:rPr>
              <a:t>Декларироваться может наличие конфликта интересов или наличие личной заинтересован-</a:t>
            </a:r>
            <a:r>
              <a:rPr lang="ru-RU" altLang="ru-RU" sz="2800" b="1" dirty="0" err="1">
                <a:latin typeface="Times New Roman" panose="02020603050405020304" pitchFamily="18" charset="0"/>
                <a:cs typeface="Times New Roman" panose="02020603050405020304" pitchFamily="18" charset="0"/>
              </a:rPr>
              <a:t>ности</a:t>
            </a:r>
            <a:r>
              <a:rPr lang="ru-RU" altLang="ru-RU" sz="2800" b="1" dirty="0">
                <a:latin typeface="Times New Roman" panose="02020603050405020304" pitchFamily="18" charset="0"/>
                <a:cs typeface="Times New Roman" panose="02020603050405020304" pitchFamily="18" charset="0"/>
              </a:rPr>
              <a:t>. </a:t>
            </a:r>
          </a:p>
          <a:p>
            <a:pPr algn="ctr">
              <a:lnSpc>
                <a:spcPts val="2100"/>
              </a:lnSpc>
              <a:spcBef>
                <a:spcPct val="0"/>
              </a:spcBef>
            </a:pPr>
            <a:endParaRPr lang="ru-RU" altLang="ru-RU" sz="2800" b="1" dirty="0">
              <a:latin typeface="Times New Roman" panose="02020603050405020304" pitchFamily="18" charset="0"/>
              <a:cs typeface="Times New Roman" panose="02020603050405020304" pitchFamily="18" charset="0"/>
            </a:endParaRPr>
          </a:p>
          <a:p>
            <a:pPr algn="ctr">
              <a:lnSpc>
                <a:spcPts val="2100"/>
              </a:lnSpc>
              <a:spcBef>
                <a:spcPct val="0"/>
              </a:spcBef>
            </a:pPr>
            <a:r>
              <a:rPr lang="ru-RU" altLang="ru-RU" sz="2800" b="1" dirty="0">
                <a:latin typeface="Times New Roman" panose="02020603050405020304" pitchFamily="18" charset="0"/>
                <a:cs typeface="Times New Roman" panose="02020603050405020304" pitchFamily="18" charset="0"/>
              </a:rPr>
              <a:t>Декларирование может осуществляться по установленной форме или в свободной форме.</a:t>
            </a:r>
          </a:p>
        </p:txBody>
      </p:sp>
    </p:spTree>
    <p:extLst>
      <p:ext uri="{BB962C8B-B14F-4D97-AF65-F5344CB8AC3E}">
        <p14:creationId xmlns:p14="http://schemas.microsoft.com/office/powerpoint/2010/main" val="544659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59" y="1"/>
            <a:ext cx="9034405" cy="523099"/>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ru-RU" sz="2799"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Федеральный закон "О противодействии коррупции" </a:t>
            </a:r>
            <a:endParaRPr lang="ru-RU" sz="3199" b="1" dirty="0">
              <a:solidFill>
                <a:schemeClr val="bg1"/>
              </a:solidFill>
              <a:effectLst>
                <a:outerShdw blurRad="38100" dist="38100" dir="2700000" algn="tl">
                  <a:srgbClr val="000000">
                    <a:alpha val="43137"/>
                  </a:srgbClr>
                </a:outerShdw>
              </a:effectLst>
            </a:endParaRPr>
          </a:p>
        </p:txBody>
      </p:sp>
      <p:sp>
        <p:nvSpPr>
          <p:cNvPr id="4" name="Прямоугольник 3"/>
          <p:cNvSpPr/>
          <p:nvPr/>
        </p:nvSpPr>
        <p:spPr>
          <a:xfrm>
            <a:off x="107504" y="525331"/>
            <a:ext cx="5569167" cy="6186309"/>
          </a:xfrm>
          <a:prstGeom prst="rect">
            <a:avLst/>
          </a:prstGeom>
          <a:gradFill flip="none" rotWithShape="1">
            <a:gsLst>
              <a:gs pos="9550">
                <a:schemeClr val="accent4">
                  <a:lumMod val="20000"/>
                  <a:lumOff val="80000"/>
                </a:schemeClr>
              </a:gs>
              <a:gs pos="87550">
                <a:schemeClr val="accent1">
                  <a:lumMod val="20000"/>
                  <a:lumOff val="80000"/>
                </a:schemeClr>
              </a:gs>
              <a:gs pos="0">
                <a:schemeClr val="accent1">
                  <a:lumMod val="75000"/>
                </a:schemeClr>
              </a:gs>
              <a:gs pos="50000">
                <a:schemeClr val="accent6">
                  <a:lumMod val="105000"/>
                  <a:satMod val="103000"/>
                  <a:tint val="73000"/>
                </a:schemeClr>
              </a:gs>
              <a:gs pos="100000">
                <a:schemeClr val="accent6">
                  <a:lumMod val="105000"/>
                  <a:satMod val="109000"/>
                  <a:tint val="81000"/>
                </a:schemeClr>
              </a:gs>
            </a:gsLst>
            <a:lin ang="18900000" scaled="1"/>
            <a:tileRect/>
          </a:gradFill>
        </p:spPr>
        <p:style>
          <a:lnRef idx="1">
            <a:schemeClr val="accent6"/>
          </a:lnRef>
          <a:fillRef idx="2">
            <a:schemeClr val="accent6"/>
          </a:fillRef>
          <a:effectRef idx="1">
            <a:schemeClr val="accent6"/>
          </a:effectRef>
          <a:fontRef idx="minor">
            <a:schemeClr val="dk1"/>
          </a:fontRef>
        </p:style>
        <p:txBody>
          <a:bodyPr wrap="square">
            <a:spAutoFit/>
          </a:bodyPr>
          <a:lstStyle/>
          <a:p>
            <a:pPr indent="540277" algn="ctr"/>
            <a:r>
              <a:rPr lang="ru-RU"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Статья 13.3. Обязанность организаций принимать меры по предупреждению коррупции</a:t>
            </a:r>
          </a:p>
          <a:p>
            <a:pPr indent="540277" algn="just"/>
            <a:endPar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 Организации обязаны разрабатывать и принимать меры по предупреждению коррупции.</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2. Меры по предупреждению коррупции, принимаемые в организации, могут включать:</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1) определение подразделений или должностных лиц, ответственных за профилактику коррупционных и иных правонарушений;</a:t>
            </a:r>
          </a:p>
          <a:p>
            <a:pPr indent="540277" algn="just">
              <a:tabLst>
                <a:tab pos="447675" algn="l"/>
                <a:tab pos="801688" algn="l"/>
              </a:tabLst>
            </a:pPr>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2) сотрудничество организации с правоохранительными органами;</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3) разработку и внедрение в практику стандартов и процедур, направленных на обеспечение добросовестной работы организации;</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4) принятие кодекса этики и служебного поведения работников организации;</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5) предотвращение и урегулирование конфликта интересов;</a:t>
            </a:r>
          </a:p>
          <a:p>
            <a:pPr indent="540277" algn="just"/>
            <a:r>
              <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6) недопущение составления неофициальной отчетности и использования поддельных документов </a:t>
            </a:r>
          </a:p>
          <a:p>
            <a:pPr indent="540277" algn="just"/>
            <a:endParaRPr lang="ru-RU"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Picture 6" descr="http://www.100book.ru/b956355.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7713" y="1268760"/>
            <a:ext cx="3237751" cy="47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8497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p:nvPr>
        </p:nvPicPr>
        <p:blipFill>
          <a:blip r:embed="rId2"/>
          <a:stretch>
            <a:fillRect/>
          </a:stretch>
        </p:blipFill>
        <p:spPr>
          <a:xfrm>
            <a:off x="1573814" y="274638"/>
            <a:ext cx="5996371" cy="5851525"/>
          </a:xfrm>
          <a:prstGeom prst="rect">
            <a:avLst/>
          </a:prstGeom>
          <a:effectLst>
            <a:glow rad="139700">
              <a:schemeClr val="accent4">
                <a:satMod val="175000"/>
                <a:alpha val="40000"/>
              </a:schemeClr>
            </a:glow>
          </a:effectLst>
        </p:spPr>
      </p:pic>
      <p:sp>
        <p:nvSpPr>
          <p:cNvPr id="3" name="Номер слайда 2"/>
          <p:cNvSpPr>
            <a:spLocks noGrp="1"/>
          </p:cNvSpPr>
          <p:nvPr>
            <p:ph type="sldNum" sz="quarter" idx="12"/>
          </p:nvPr>
        </p:nvSpPr>
        <p:spPr/>
        <p:txBody>
          <a:bodyPr/>
          <a:lstStyle/>
          <a:p>
            <a:pPr>
              <a:defRPr/>
            </a:pPr>
            <a:fld id="{F66B4B1B-98E9-4E10-B1F9-534063CE15FF}" type="slidenum">
              <a:rPr lang="ru-RU" altLang="ru-RU" smtClean="0"/>
              <a:pPr>
                <a:defRPr/>
              </a:pPr>
              <a:t>20</a:t>
            </a:fld>
            <a:endParaRPr lang="ru-RU" altLang="ru-RU"/>
          </a:p>
        </p:txBody>
      </p:sp>
    </p:spTree>
    <p:extLst>
      <p:ext uri="{BB962C8B-B14F-4D97-AF65-F5344CB8AC3E}">
        <p14:creationId xmlns:p14="http://schemas.microsoft.com/office/powerpoint/2010/main" val="33654816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pPr>
              <a:defRPr/>
            </a:pPr>
            <a:fld id="{F66B4B1B-98E9-4E10-B1F9-534063CE15FF}" type="slidenum">
              <a:rPr lang="ru-RU" altLang="ru-RU" smtClean="0"/>
              <a:pPr>
                <a:defRPr/>
              </a:pPr>
              <a:t>21</a:t>
            </a:fld>
            <a:endParaRPr lang="ru-RU" altLang="ru-RU"/>
          </a:p>
        </p:txBody>
      </p:sp>
      <p:sp>
        <p:nvSpPr>
          <p:cNvPr id="4" name="Прямоугольник 3"/>
          <p:cNvSpPr/>
          <p:nvPr/>
        </p:nvSpPr>
        <p:spPr>
          <a:xfrm>
            <a:off x="467544" y="260648"/>
            <a:ext cx="8424936" cy="2169825"/>
          </a:xfrm>
          <a:prstGeom prst="rect">
            <a:avLst/>
          </a:prstGeom>
        </p:spPr>
        <p:txBody>
          <a:bodyPr wrap="square">
            <a:spAutoFit/>
          </a:bodyPr>
          <a:lstStyle/>
          <a:p>
            <a:pPr algn="ctr">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ЖУРНАЛ</a:t>
            </a:r>
          </a:p>
          <a:p>
            <a:pPr algn="ctr">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регистрации уведомлений о конфликте интересов или возможности его возникновения _______________________________</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(наименование организации)</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Начат "__" ___________ 20__ г.</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Окончен "__" _________ 20__ г.</a:t>
            </a:r>
          </a:p>
          <a:p>
            <a:pPr algn="just">
              <a:lnSpc>
                <a:spcPts val="18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                      На "__" листах</a:t>
            </a:r>
            <a:br>
              <a:rPr lang="ru-RU" dirty="0">
                <a:latin typeface="Arial" panose="020B0604020202020204" pitchFamily="34" charset="0"/>
                <a:ea typeface="Times New Roman" panose="02020603050405020304" pitchFamily="18" charset="0"/>
              </a:rPr>
            </a:br>
            <a:endParaRPr lang="ru-RU" dirty="0"/>
          </a:p>
        </p:txBody>
      </p:sp>
      <p:sp>
        <p:nvSpPr>
          <p:cNvPr id="8" name="Rectangle 2"/>
          <p:cNvSpPr>
            <a:spLocks noChangeArrowheads="1"/>
          </p:cNvSpPr>
          <p:nvPr/>
        </p:nvSpPr>
        <p:spPr bwMode="auto">
          <a:xfrm>
            <a:off x="712788" y="2943225"/>
            <a:ext cx="940382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graphicFrame>
        <p:nvGraphicFramePr>
          <p:cNvPr id="9" name="Таблица 8"/>
          <p:cNvGraphicFramePr>
            <a:graphicFrameLocks noGrp="1"/>
          </p:cNvGraphicFramePr>
          <p:nvPr>
            <p:extLst>
              <p:ext uri="{D42A27DB-BD31-4B8C-83A1-F6EECF244321}">
                <p14:modId xmlns:p14="http://schemas.microsoft.com/office/powerpoint/2010/main" val="3103136986"/>
              </p:ext>
            </p:extLst>
          </p:nvPr>
        </p:nvGraphicFramePr>
        <p:xfrm>
          <a:off x="323528" y="2943638"/>
          <a:ext cx="8712969" cy="2213555"/>
        </p:xfrm>
        <a:graphic>
          <a:graphicData uri="http://schemas.openxmlformats.org/drawingml/2006/table">
            <a:tbl>
              <a:tblPr/>
              <a:tblGrid>
                <a:gridCol w="325490">
                  <a:extLst>
                    <a:ext uri="{9D8B030D-6E8A-4147-A177-3AD203B41FA5}">
                      <a16:colId xmlns:a16="http://schemas.microsoft.com/office/drawing/2014/main" val="20000"/>
                    </a:ext>
                  </a:extLst>
                </a:gridCol>
                <a:gridCol w="1178649">
                  <a:extLst>
                    <a:ext uri="{9D8B030D-6E8A-4147-A177-3AD203B41FA5}">
                      <a16:colId xmlns:a16="http://schemas.microsoft.com/office/drawing/2014/main" val="20001"/>
                    </a:ext>
                  </a:extLst>
                </a:gridCol>
                <a:gridCol w="1056769">
                  <a:extLst>
                    <a:ext uri="{9D8B030D-6E8A-4147-A177-3AD203B41FA5}">
                      <a16:colId xmlns:a16="http://schemas.microsoft.com/office/drawing/2014/main" val="20002"/>
                    </a:ext>
                  </a:extLst>
                </a:gridCol>
                <a:gridCol w="1056769">
                  <a:extLst>
                    <a:ext uri="{9D8B030D-6E8A-4147-A177-3AD203B41FA5}">
                      <a16:colId xmlns:a16="http://schemas.microsoft.com/office/drawing/2014/main" val="20003"/>
                    </a:ext>
                  </a:extLst>
                </a:gridCol>
                <a:gridCol w="853876">
                  <a:extLst>
                    <a:ext uri="{9D8B030D-6E8A-4147-A177-3AD203B41FA5}">
                      <a16:colId xmlns:a16="http://schemas.microsoft.com/office/drawing/2014/main" val="20004"/>
                    </a:ext>
                  </a:extLst>
                </a:gridCol>
                <a:gridCol w="528386">
                  <a:extLst>
                    <a:ext uri="{9D8B030D-6E8A-4147-A177-3AD203B41FA5}">
                      <a16:colId xmlns:a16="http://schemas.microsoft.com/office/drawing/2014/main" val="20005"/>
                    </a:ext>
                  </a:extLst>
                </a:gridCol>
                <a:gridCol w="1056769">
                  <a:extLst>
                    <a:ext uri="{9D8B030D-6E8A-4147-A177-3AD203B41FA5}">
                      <a16:colId xmlns:a16="http://schemas.microsoft.com/office/drawing/2014/main" val="20006"/>
                    </a:ext>
                  </a:extLst>
                </a:gridCol>
                <a:gridCol w="1056769">
                  <a:extLst>
                    <a:ext uri="{9D8B030D-6E8A-4147-A177-3AD203B41FA5}">
                      <a16:colId xmlns:a16="http://schemas.microsoft.com/office/drawing/2014/main" val="20007"/>
                    </a:ext>
                  </a:extLst>
                </a:gridCol>
                <a:gridCol w="908362">
                  <a:extLst>
                    <a:ext uri="{9D8B030D-6E8A-4147-A177-3AD203B41FA5}">
                      <a16:colId xmlns:a16="http://schemas.microsoft.com/office/drawing/2014/main" val="20008"/>
                    </a:ext>
                  </a:extLst>
                </a:gridCol>
                <a:gridCol w="691130">
                  <a:extLst>
                    <a:ext uri="{9D8B030D-6E8A-4147-A177-3AD203B41FA5}">
                      <a16:colId xmlns:a16="http://schemas.microsoft.com/office/drawing/2014/main" val="20009"/>
                    </a:ext>
                  </a:extLst>
                </a:gridCol>
              </a:tblGrid>
              <a:tr h="988763">
                <a:tc>
                  <a:txBody>
                    <a:bodyPr/>
                    <a:lstStyle/>
                    <a:p>
                      <a:pPr algn="ctr">
                        <a:lnSpc>
                          <a:spcPct val="107000"/>
                        </a:lnSpc>
                        <a:spcAft>
                          <a:spcPts val="0"/>
                        </a:spcAft>
                      </a:pPr>
                      <a:r>
                        <a:rPr lang="ru-RU" sz="1000" dirty="0">
                          <a:effectLst/>
                          <a:latin typeface="Arial" panose="020B0604020202020204" pitchFamily="34" charset="0"/>
                          <a:ea typeface="Times New Roman" panose="02020603050405020304" pitchFamily="18" charset="0"/>
                        </a:rPr>
                        <a:t>N п/п</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dirty="0">
                          <a:effectLst/>
                          <a:latin typeface="Arial" panose="020B0604020202020204" pitchFamily="34" charset="0"/>
                          <a:ea typeface="Times New Roman" panose="02020603050405020304" pitchFamily="18" charset="0"/>
                        </a:rPr>
                        <a:t>Регистрационный номер уведомления</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Дата и время регистрации уведомления</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Ф.И.О., должность работника, подавшего уведомление</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Краткое содержание уведомления</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Количество листов</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Ф.И.О. лица, регистрирующего уведомление</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Подпись лица, регистрирующего уведомление</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Подпись работника, подавшего уведомление</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Особые отметки</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198">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1</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2</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3</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4</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5</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6</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7</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8</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9</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000">
                          <a:effectLst/>
                          <a:latin typeface="Arial" panose="020B0604020202020204" pitchFamily="34" charset="0"/>
                          <a:ea typeface="Times New Roman" panose="02020603050405020304" pitchFamily="18" charset="0"/>
                        </a:rPr>
                        <a:t>10</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6198">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6198">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6198">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000" dirty="0">
                          <a:effectLst/>
                          <a:latin typeface="Arial" panose="020B0604020202020204" pitchFamily="34" charset="0"/>
                          <a:ea typeface="Times New Roman" panose="02020603050405020304" pitchFamily="18" charset="0"/>
                        </a:rPr>
                        <a:t> </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0" name="Rectangle 3"/>
          <p:cNvSpPr>
            <a:spLocks noChangeArrowheads="1"/>
          </p:cNvSpPr>
          <p:nvPr/>
        </p:nvSpPr>
        <p:spPr bwMode="auto">
          <a:xfrm>
            <a:off x="250805" y="2943225"/>
            <a:ext cx="10323933" cy="478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ru-RU"/>
          </a:p>
        </p:txBody>
      </p:sp>
    </p:spTree>
    <p:extLst>
      <p:ext uri="{BB962C8B-B14F-4D97-AF65-F5344CB8AC3E}">
        <p14:creationId xmlns:p14="http://schemas.microsoft.com/office/powerpoint/2010/main" val="2252774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52130"/>
          </a:xfrm>
        </p:spPr>
        <p:style>
          <a:lnRef idx="1">
            <a:schemeClr val="accent5"/>
          </a:lnRef>
          <a:fillRef idx="3">
            <a:schemeClr val="accent5"/>
          </a:fillRef>
          <a:effectRef idx="2">
            <a:schemeClr val="accent5"/>
          </a:effectRef>
          <a:fontRef idx="minor">
            <a:schemeClr val="lt1"/>
          </a:fontRef>
        </p:style>
        <p:txBody>
          <a:bodyPr>
            <a:normAutofit/>
          </a:bodyPr>
          <a:lstStyle/>
          <a:p>
            <a:pPr algn="ctr"/>
            <a:r>
              <a:rPr lang="ru-RU" sz="3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Предотвращение конфликта интересов </a:t>
            </a:r>
          </a:p>
        </p:txBody>
      </p:sp>
      <p:sp>
        <p:nvSpPr>
          <p:cNvPr id="3" name="Номер слайда 2"/>
          <p:cNvSpPr>
            <a:spLocks noGrp="1"/>
          </p:cNvSpPr>
          <p:nvPr>
            <p:ph type="sldNum" sz="quarter" idx="12"/>
          </p:nvPr>
        </p:nvSpPr>
        <p:spPr/>
        <p:txBody>
          <a:bodyPr/>
          <a:lstStyle/>
          <a:p>
            <a:fld id="{AC0009A2-AED9-42BB-9833-2905D403D773}" type="slidenum">
              <a:rPr lang="ru-RU" smtClean="0"/>
              <a:t>22</a:t>
            </a:fld>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769" y="1093746"/>
            <a:ext cx="2341240" cy="234124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7170" y="992231"/>
            <a:ext cx="3611928" cy="3005124"/>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0100" y="1041500"/>
            <a:ext cx="2748397" cy="2748397"/>
          </a:xfrm>
          <a:prstGeom prst="rect">
            <a:avLst/>
          </a:prstGeom>
        </p:spPr>
      </p:pic>
      <p:pic>
        <p:nvPicPr>
          <p:cNvPr id="7" name="Рисунок 6"/>
          <p:cNvPicPr>
            <a:picLocks noChangeAspect="1"/>
          </p:cNvPicPr>
          <p:nvPr/>
        </p:nvPicPr>
        <p:blipFill rotWithShape="1">
          <a:blip r:embed="rId5">
            <a:extLst>
              <a:ext uri="{28A0092B-C50C-407E-A947-70E740481C1C}">
                <a14:useLocalDpi xmlns:a14="http://schemas.microsoft.com/office/drawing/2010/main" val="0"/>
              </a:ext>
            </a:extLst>
          </a:blip>
          <a:srcRect b="24725"/>
          <a:stretch/>
        </p:blipFill>
        <p:spPr>
          <a:xfrm>
            <a:off x="6125304" y="5184361"/>
            <a:ext cx="3043808" cy="1461403"/>
          </a:xfrm>
          <a:prstGeom prst="rect">
            <a:avLst/>
          </a:prstGeom>
        </p:spPr>
      </p:pic>
      <p:sp>
        <p:nvSpPr>
          <p:cNvPr id="8" name="Прямоугольник 7"/>
          <p:cNvSpPr/>
          <p:nvPr/>
        </p:nvSpPr>
        <p:spPr>
          <a:xfrm>
            <a:off x="194294" y="3472054"/>
            <a:ext cx="2643096" cy="710259"/>
          </a:xfrm>
          <a:prstGeom prst="rect">
            <a:avLst/>
          </a:prstGeom>
        </p:spPr>
        <p:txBody>
          <a:bodyPr wrap="none">
            <a:spAutoFit/>
          </a:bodyPr>
          <a:lstStyle/>
          <a:p>
            <a:pPr>
              <a:lnSpc>
                <a:spcPts val="2400"/>
              </a:lnSpc>
            </a:pPr>
            <a:r>
              <a:rPr lang="ru-RU" sz="2400" dirty="0">
                <a:latin typeface="Times New Roman" panose="02020603050405020304" pitchFamily="18" charset="0"/>
                <a:cs typeface="Times New Roman" panose="02020603050405020304" pitchFamily="18" charset="0"/>
              </a:rPr>
              <a:t>Заинтересованное </a:t>
            </a:r>
          </a:p>
          <a:p>
            <a:pPr algn="ctr">
              <a:lnSpc>
                <a:spcPts val="2400"/>
              </a:lnSpc>
            </a:pPr>
            <a:r>
              <a:rPr lang="ru-RU" sz="2400" dirty="0">
                <a:latin typeface="Times New Roman" panose="02020603050405020304" pitchFamily="18" charset="0"/>
                <a:cs typeface="Times New Roman" panose="02020603050405020304" pitchFamily="18" charset="0"/>
              </a:rPr>
              <a:t>лицо </a:t>
            </a:r>
            <a:endParaRPr lang="ru-RU" sz="2400" dirty="0"/>
          </a:p>
        </p:txBody>
      </p:sp>
      <p:sp>
        <p:nvSpPr>
          <p:cNvPr id="9" name="Прямоугольник 8"/>
          <p:cNvSpPr/>
          <p:nvPr/>
        </p:nvSpPr>
        <p:spPr>
          <a:xfrm>
            <a:off x="3029069" y="3463455"/>
            <a:ext cx="2552713" cy="1018036"/>
          </a:xfrm>
          <a:prstGeom prst="rect">
            <a:avLst/>
          </a:prstGeom>
        </p:spPr>
        <p:txBody>
          <a:bodyPr wrap="square">
            <a:spAutoFit/>
          </a:bodyPr>
          <a:lstStyle/>
          <a:p>
            <a:pPr algn="ctr">
              <a:lnSpc>
                <a:spcPts val="2400"/>
              </a:lnSpc>
            </a:pPr>
            <a:r>
              <a:rPr lang="ru-RU" sz="2400" dirty="0">
                <a:latin typeface="Times New Roman" panose="02020603050405020304" pitchFamily="18" charset="0"/>
                <a:cs typeface="Times New Roman" panose="02020603050405020304" pitchFamily="18" charset="0"/>
              </a:rPr>
              <a:t>Уведомление о заинтересован-</a:t>
            </a:r>
            <a:r>
              <a:rPr lang="ru-RU" sz="2400" dirty="0" err="1">
                <a:latin typeface="Times New Roman" panose="02020603050405020304" pitchFamily="18" charset="0"/>
                <a:cs typeface="Times New Roman" panose="02020603050405020304" pitchFamily="18" charset="0"/>
              </a:rPr>
              <a:t>ности</a:t>
            </a:r>
            <a:r>
              <a:rPr lang="ru-RU" sz="2400" dirty="0">
                <a:latin typeface="Times New Roman" panose="02020603050405020304" pitchFamily="18" charset="0"/>
                <a:cs typeface="Times New Roman" panose="02020603050405020304" pitchFamily="18" charset="0"/>
              </a:rPr>
              <a:t> </a:t>
            </a:r>
            <a:endParaRPr lang="ru-RU" sz="2400" dirty="0"/>
          </a:p>
        </p:txBody>
      </p:sp>
      <p:sp>
        <p:nvSpPr>
          <p:cNvPr id="10" name="Прямоугольник 9"/>
          <p:cNvSpPr/>
          <p:nvPr/>
        </p:nvSpPr>
        <p:spPr>
          <a:xfrm>
            <a:off x="6539507" y="3354605"/>
            <a:ext cx="2215414" cy="830997"/>
          </a:xfrm>
          <a:prstGeom prst="rect">
            <a:avLst/>
          </a:prstGeom>
        </p:spPr>
        <p:txBody>
          <a:bodyPr wrap="none">
            <a:spAutoFit/>
          </a:bodyPr>
          <a:lstStyle/>
          <a:p>
            <a:pPr algn="ctr"/>
            <a:r>
              <a:rPr lang="ru-RU" sz="2400" dirty="0">
                <a:latin typeface="Times New Roman" panose="02020603050405020304" pitchFamily="18" charset="0"/>
                <a:cs typeface="Times New Roman" panose="02020603050405020304" pitchFamily="18" charset="0"/>
              </a:rPr>
              <a:t>Представитель </a:t>
            </a:r>
          </a:p>
          <a:p>
            <a:pPr algn="ctr"/>
            <a:r>
              <a:rPr lang="ru-RU" sz="2400" dirty="0">
                <a:latin typeface="Times New Roman" panose="02020603050405020304" pitchFamily="18" charset="0"/>
                <a:cs typeface="Times New Roman" panose="02020603050405020304" pitchFamily="18" charset="0"/>
              </a:rPr>
              <a:t>нанимателя</a:t>
            </a:r>
            <a:endParaRPr lang="ru-RU" sz="2400" dirty="0"/>
          </a:p>
        </p:txBody>
      </p:sp>
      <p:sp>
        <p:nvSpPr>
          <p:cNvPr id="11" name="Прямоугольник 10"/>
          <p:cNvSpPr/>
          <p:nvPr/>
        </p:nvSpPr>
        <p:spPr>
          <a:xfrm>
            <a:off x="6660232" y="6335231"/>
            <a:ext cx="1705082" cy="461665"/>
          </a:xfrm>
          <a:prstGeom prst="rect">
            <a:avLst/>
          </a:prstGeom>
        </p:spPr>
        <p:txBody>
          <a:bodyPr wrap="none">
            <a:spAutoFit/>
          </a:bodyPr>
          <a:lstStyle/>
          <a:p>
            <a:r>
              <a:rPr lang="ru-RU" sz="2400" dirty="0">
                <a:latin typeface="Times New Roman" panose="02020603050405020304" pitchFamily="18" charset="0"/>
                <a:cs typeface="Times New Roman" panose="02020603050405020304" pitchFamily="18" charset="0"/>
              </a:rPr>
              <a:t>Одобрение </a:t>
            </a:r>
            <a:endParaRPr lang="ru-RU" sz="2400" dirty="0"/>
          </a:p>
        </p:txBody>
      </p:sp>
      <p:sp>
        <p:nvSpPr>
          <p:cNvPr id="12" name="Стрелка вправо 11"/>
          <p:cNvSpPr/>
          <p:nvPr/>
        </p:nvSpPr>
        <p:spPr>
          <a:xfrm>
            <a:off x="2441031" y="202205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право 12"/>
          <p:cNvSpPr/>
          <p:nvPr/>
        </p:nvSpPr>
        <p:spPr>
          <a:xfrm>
            <a:off x="5269361" y="201016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трелка вправо 13"/>
          <p:cNvSpPr/>
          <p:nvPr/>
        </p:nvSpPr>
        <p:spPr>
          <a:xfrm rot="5400000">
            <a:off x="6681103" y="442920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право 16"/>
          <p:cNvSpPr/>
          <p:nvPr/>
        </p:nvSpPr>
        <p:spPr>
          <a:xfrm rot="10800000">
            <a:off x="3028008" y="5128968"/>
            <a:ext cx="2696119"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8" name="Рисунок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103" y="2146992"/>
            <a:ext cx="1521538" cy="1521538"/>
          </a:xfrm>
          <a:prstGeom prst="ellipse">
            <a:avLst/>
          </a:prstGeom>
          <a:ln>
            <a:noFill/>
          </a:ln>
          <a:effectLst>
            <a:softEdge rad="112500"/>
          </a:effectLst>
        </p:spPr>
      </p:pic>
      <p:cxnSp>
        <p:nvCxnSpPr>
          <p:cNvPr id="21" name="Прямая соединительная линия 20"/>
          <p:cNvCxnSpPr/>
          <p:nvPr/>
        </p:nvCxnSpPr>
        <p:spPr>
          <a:xfrm flipV="1">
            <a:off x="89598" y="2785710"/>
            <a:ext cx="1200136" cy="458483"/>
          </a:xfrm>
          <a:prstGeom prst="line">
            <a:avLst/>
          </a:prstGeom>
          <a:ln w="31750">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22" name="Прямая соединительная линия 21"/>
          <p:cNvCxnSpPr/>
          <p:nvPr/>
        </p:nvCxnSpPr>
        <p:spPr>
          <a:xfrm>
            <a:off x="234187" y="2605691"/>
            <a:ext cx="920849" cy="716640"/>
          </a:xfrm>
          <a:prstGeom prst="line">
            <a:avLst/>
          </a:prstGeom>
          <a:ln w="31750">
            <a:solidFill>
              <a:srgbClr val="FF0000"/>
            </a:solidFill>
          </a:ln>
        </p:spPr>
        <p:style>
          <a:lnRef idx="3">
            <a:schemeClr val="accent2"/>
          </a:lnRef>
          <a:fillRef idx="0">
            <a:schemeClr val="accent2"/>
          </a:fillRef>
          <a:effectRef idx="2">
            <a:schemeClr val="accent2"/>
          </a:effectRef>
          <a:fontRef idx="minor">
            <a:schemeClr val="tx1"/>
          </a:fontRef>
        </p:style>
      </p:cxnSp>
      <p:pic>
        <p:nvPicPr>
          <p:cNvPr id="24" name="Рисунок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4846" y="4286441"/>
            <a:ext cx="1938835" cy="1628621"/>
          </a:xfrm>
          <a:prstGeom prst="rect">
            <a:avLst/>
          </a:prstGeom>
        </p:spPr>
      </p:pic>
      <p:sp>
        <p:nvSpPr>
          <p:cNvPr id="25" name="Прямоугольник 24"/>
          <p:cNvSpPr/>
          <p:nvPr/>
        </p:nvSpPr>
        <p:spPr>
          <a:xfrm>
            <a:off x="131557" y="6087407"/>
            <a:ext cx="3618306" cy="392864"/>
          </a:xfrm>
          <a:prstGeom prst="rect">
            <a:avLst/>
          </a:prstGeom>
        </p:spPr>
        <p:txBody>
          <a:bodyPr wrap="square">
            <a:spAutoFit/>
          </a:bodyPr>
          <a:lstStyle/>
          <a:p>
            <a:pPr algn="ctr">
              <a:lnSpc>
                <a:spcPts val="2300"/>
              </a:lnSpc>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Увольнение</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Прямоугольник 25"/>
          <p:cNvSpPr/>
          <p:nvPr/>
        </p:nvSpPr>
        <p:spPr>
          <a:xfrm>
            <a:off x="4131373" y="5150896"/>
            <a:ext cx="863031" cy="369332"/>
          </a:xfrm>
          <a:prstGeom prst="rect">
            <a:avLst/>
          </a:prstGeom>
        </p:spPr>
        <p:txBody>
          <a:bodyPr wrap="square">
            <a:spAutoFit/>
          </a:bodyPr>
          <a:lstStyle/>
          <a:p>
            <a:pPr algn="just">
              <a:spcAft>
                <a:spcPts val="0"/>
              </a:spcAft>
            </a:pPr>
            <a:r>
              <a:rPr lang="ru-RU"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иначе</a:t>
            </a:r>
            <a:endParaRPr lang="ru-RU"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63842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66040" y="693330"/>
            <a:ext cx="5570456" cy="258472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b="1" dirty="0">
                <a:latin typeface="Times New Roman" panose="02020603050405020304" pitchFamily="18" charset="0"/>
                <a:ea typeface="Calibri" panose="020F0502020204030204" pitchFamily="34" charset="0"/>
              </a:rPr>
              <a:t>        </a:t>
            </a:r>
            <a:r>
              <a:rPr lang="ru-RU" b="1" dirty="0">
                <a:effectLst/>
                <a:latin typeface="Times New Roman" panose="02020603050405020304" pitchFamily="18" charset="0"/>
                <a:ea typeface="Calibri" panose="020F0502020204030204" pitchFamily="34" charset="0"/>
              </a:rPr>
              <a:t>Конфликт интересов </a:t>
            </a:r>
            <a:r>
              <a:rPr lang="ru-RU" dirty="0">
                <a:effectLst/>
                <a:latin typeface="Times New Roman" panose="02020603050405020304" pitchFamily="18" charset="0"/>
                <a:ea typeface="Calibri" panose="020F0502020204030204" pitchFamily="34" charset="0"/>
              </a:rPr>
              <a:t>- ситуация, при которой личная заинтересованность (прямая или косвенная) лица</a:t>
            </a:r>
            <a:r>
              <a:rPr lang="ru-RU" dirty="0">
                <a:latin typeface="Times New Roman" panose="02020603050405020304" pitchFamily="18" charset="0"/>
                <a:ea typeface="Calibri" panose="020F0502020204030204" pitchFamily="34" charset="0"/>
              </a:rPr>
              <a:t>, замещающего должность, замещение которой предусматривает обязанность принимать меры по </a:t>
            </a:r>
            <a:r>
              <a:rPr lang="ru-RU" dirty="0">
                <a:effectLst/>
                <a:latin typeface="Times New Roman" panose="02020603050405020304" pitchFamily="18" charset="0"/>
                <a:ea typeface="Calibri" panose="020F0502020204030204" pitchFamily="34" charset="0"/>
              </a:rPr>
              <a:t>предотвращению и урегулированию конфликта интересов, влияет или может повлиять на надлежащее, объективное и беспристрастное исполнение им должностных (служебных) обязанностей (осуществление своих полномочий). </a:t>
            </a:r>
            <a:endParaRPr lang="ru-RU" dirty="0"/>
          </a:p>
        </p:txBody>
      </p:sp>
      <p:sp>
        <p:nvSpPr>
          <p:cNvPr id="3" name="Прямоугольник 2"/>
          <p:cNvSpPr/>
          <p:nvPr/>
        </p:nvSpPr>
        <p:spPr>
          <a:xfrm>
            <a:off x="0" y="0"/>
            <a:ext cx="9036496" cy="523099"/>
          </a:xfrm>
          <a:prstGeom prst="rect">
            <a:avLst/>
          </a:prstGeom>
          <a:solidFill>
            <a:srgbClr val="00B050"/>
          </a:solidFill>
        </p:spPr>
        <p:txBody>
          <a:bodyPr wrap="square">
            <a:spAutoFit/>
          </a:bodyPr>
          <a:lstStyle/>
          <a:p>
            <a:pPr algn="ctr"/>
            <a:r>
              <a:rPr lang="ru-RU" sz="2800" b="1" dirty="0">
                <a:solidFill>
                  <a:schemeClr val="bg1"/>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Федеральный закон «О противодействии коррупции» </a:t>
            </a:r>
            <a:endParaRPr lang="ru-RU" sz="3200" b="1" dirty="0">
              <a:solidFill>
                <a:schemeClr val="bg1"/>
              </a:solidFill>
              <a:effectLst>
                <a:outerShdw blurRad="38100" dist="38100" dir="2700000" algn="tl">
                  <a:srgbClr val="000000">
                    <a:alpha val="43137"/>
                  </a:srgbClr>
                </a:outerShdw>
              </a:effectLst>
            </a:endParaRPr>
          </a:p>
        </p:txBody>
      </p:sp>
      <p:sp>
        <p:nvSpPr>
          <p:cNvPr id="4" name="Прямоугольник 3"/>
          <p:cNvSpPr/>
          <p:nvPr/>
        </p:nvSpPr>
        <p:spPr>
          <a:xfrm>
            <a:off x="3378173" y="3357009"/>
            <a:ext cx="5570456" cy="329244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indent="540385" algn="just">
              <a:spcAft>
                <a:spcPts val="0"/>
              </a:spcAft>
            </a:pPr>
            <a:r>
              <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Под </a:t>
            </a:r>
            <a:r>
              <a:rPr lang="ru-RU" sz="16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личной заинтересованностью </a:t>
            </a:r>
            <a:r>
              <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понимается возможность получения доходов в виде денег, иного имущества, в том числе имущественных прав, услуг имущественного характера, результатов выполненных работ или каких-либо выгод (преимуществ) данным должностным лицом, и (или) состоящими с ним в </a:t>
            </a:r>
            <a:r>
              <a:rPr lang="ru-RU" sz="16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близком родстве или свойстве </a:t>
            </a:r>
            <a:r>
              <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лицами (к которым относятся родители, супруги, дети, братья, сестры, а также братья сестры, родители, дети супругов и супруги детей), а также </a:t>
            </a:r>
            <a:r>
              <a:rPr lang="ru-RU" sz="16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гражданами или организациями</a:t>
            </a:r>
            <a:r>
              <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с которыми должностное лицо и (или) лица, состоящие с ним в близком родстве или свойстве, </a:t>
            </a:r>
            <a:r>
              <a:rPr lang="ru-RU" sz="16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связаны имущественными, корпоративными или иными близкими отношениями</a:t>
            </a:r>
            <a:r>
              <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17" y="1118627"/>
            <a:ext cx="3222223" cy="1734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727" y="4005064"/>
            <a:ext cx="3044178"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9752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352788B8-F294-498B-BE28-8F51CB03282B}" type="slidenum">
              <a:rPr kumimoji="0" lang="ru-RU" altLang="ru-RU" sz="1400" smtClean="0"/>
              <a:pPr>
                <a:spcBef>
                  <a:spcPct val="0"/>
                </a:spcBef>
                <a:buFontTx/>
                <a:buNone/>
              </a:pPr>
              <a:t>4</a:t>
            </a:fld>
            <a:endParaRPr kumimoji="0" lang="ru-RU" altLang="ru-RU" sz="1400"/>
          </a:p>
        </p:txBody>
      </p:sp>
      <p:sp>
        <p:nvSpPr>
          <p:cNvPr id="40964" name="Text Box 3"/>
          <p:cNvSpPr txBox="1">
            <a:spLocks noChangeArrowheads="1"/>
          </p:cNvSpPr>
          <p:nvPr/>
        </p:nvSpPr>
        <p:spPr bwMode="auto">
          <a:xfrm>
            <a:off x="25760" y="20648"/>
            <a:ext cx="9118240" cy="954107"/>
          </a:xfrm>
          <a:prstGeom prst="rect">
            <a:avLst/>
          </a:prstGeom>
          <a:ln/>
        </p:spPr>
        <p:style>
          <a:lnRef idx="1">
            <a:schemeClr val="accent5"/>
          </a:lnRef>
          <a:fillRef idx="3">
            <a:schemeClr val="accent5"/>
          </a:fillRef>
          <a:effectRef idx="2">
            <a:schemeClr val="accent5"/>
          </a:effectRef>
          <a:fontRef idx="minor">
            <a:schemeClr val="lt1"/>
          </a:fontRef>
        </p:style>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kumimoji="0" lang="ru-RU"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Личная заинтересованность,</a:t>
            </a:r>
            <a:r>
              <a:rPr kumimoji="0" lang="en-US"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kumimoji="0" lang="ru-RU"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eaLnBrk="1" hangingPunct="1">
              <a:spcBef>
                <a:spcPct val="0"/>
              </a:spcBef>
              <a:buFontTx/>
              <a:buNone/>
            </a:pPr>
            <a:r>
              <a:rPr kumimoji="0" lang="ru-RU"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корыстная или иная личная заинтересованность</a:t>
            </a:r>
          </a:p>
        </p:txBody>
      </p:sp>
      <p:sp>
        <p:nvSpPr>
          <p:cNvPr id="40965" name="TextBox 10"/>
          <p:cNvSpPr txBox="1">
            <a:spLocks noChangeArrowheads="1"/>
          </p:cNvSpPr>
          <p:nvPr/>
        </p:nvSpPr>
        <p:spPr bwMode="auto">
          <a:xfrm>
            <a:off x="3779912" y="1077487"/>
            <a:ext cx="5076750" cy="361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just">
              <a:spcBef>
                <a:spcPct val="0"/>
              </a:spcBef>
              <a:buNone/>
            </a:pPr>
            <a:r>
              <a:rPr kumimoji="0" lang="ru-RU" altLang="ru-RU" sz="2000" dirty="0">
                <a:latin typeface="Times New Roman" panose="02020603050405020304" pitchFamily="18" charset="0"/>
                <a:cs typeface="Times New Roman" panose="02020603050405020304" pitchFamily="18" charset="0"/>
              </a:rPr>
              <a:t>Использование должностным лицом своих служебных  полномочий вопреки  интересам  службы,  если это деяние совершено из корыстной или  иной  </a:t>
            </a:r>
            <a:r>
              <a:rPr kumimoji="0" lang="ru-RU" altLang="ru-RU" sz="2000" b="1" dirty="0">
                <a:latin typeface="Times New Roman" panose="02020603050405020304" pitchFamily="18" charset="0"/>
                <a:cs typeface="Times New Roman" panose="02020603050405020304" pitchFamily="18" charset="0"/>
              </a:rPr>
              <a:t>личной  заинтересованности   </a:t>
            </a:r>
            <a:r>
              <a:rPr kumimoji="0" lang="ru-RU" altLang="ru-RU" sz="2000" dirty="0">
                <a:latin typeface="Times New Roman" panose="02020603050405020304" pitchFamily="18" charset="0"/>
                <a:cs typeface="Times New Roman" panose="02020603050405020304" pitchFamily="18" charset="0"/>
              </a:rPr>
              <a:t>и   повлекло   существенное нарушение  прав  и  законных интересов граждан или организаций либо охраняемых законом интересов общества или государства</a:t>
            </a:r>
          </a:p>
          <a:p>
            <a:pPr algn="r">
              <a:spcBef>
                <a:spcPct val="0"/>
              </a:spcBef>
              <a:buNone/>
            </a:pPr>
            <a:r>
              <a:rPr kumimoji="0" lang="ru-RU" altLang="ru-RU" sz="1600" i="1" dirty="0">
                <a:latin typeface="Times New Roman" panose="02020603050405020304" pitchFamily="18" charset="0"/>
                <a:cs typeface="Times New Roman" panose="02020603050405020304" pitchFamily="18" charset="0"/>
              </a:rPr>
              <a:t>Ст.285. Злоупотребление</a:t>
            </a:r>
          </a:p>
          <a:p>
            <a:pPr algn="r">
              <a:spcBef>
                <a:spcPct val="0"/>
              </a:spcBef>
              <a:buNone/>
            </a:pPr>
            <a:r>
              <a:rPr kumimoji="0" lang="ru-RU" altLang="ru-RU" sz="1600" i="1" dirty="0">
                <a:latin typeface="Times New Roman" panose="02020603050405020304" pitchFamily="18" charset="0"/>
                <a:cs typeface="Times New Roman" panose="02020603050405020304" pitchFamily="18" charset="0"/>
              </a:rPr>
              <a:t>должностными полномочиями  </a:t>
            </a:r>
          </a:p>
          <a:p>
            <a:pPr algn="just" eaLnBrk="1" hangingPunct="1">
              <a:spcBef>
                <a:spcPct val="0"/>
              </a:spcBef>
              <a:buNone/>
            </a:pPr>
            <a:endParaRPr kumimoji="0" lang="ru-RU" altLang="ru-RU" sz="1600" dirty="0">
              <a:latin typeface="Times New Roman" panose="02020603050405020304" pitchFamily="18" charset="0"/>
              <a:cs typeface="Times New Roman" panose="02020603050405020304" pitchFamily="18" charset="0"/>
            </a:endParaRPr>
          </a:p>
          <a:p>
            <a:pPr algn="just" eaLnBrk="1" hangingPunct="1">
              <a:spcBef>
                <a:spcPct val="0"/>
              </a:spcBef>
              <a:buNone/>
            </a:pPr>
            <a:endParaRPr kumimoji="0" lang="ru-RU" altLang="ru-RU" sz="100" dirty="0">
              <a:latin typeface="Times New Roman" panose="02020603050405020304" pitchFamily="18" charset="0"/>
              <a:cs typeface="Times New Roman" panose="02020603050405020304" pitchFamily="18" charset="0"/>
            </a:endParaRPr>
          </a:p>
        </p:txBody>
      </p:sp>
      <p:cxnSp>
        <p:nvCxnSpPr>
          <p:cNvPr id="4" name="Прямая соединительная линия 3"/>
          <p:cNvCxnSpPr/>
          <p:nvPr/>
        </p:nvCxnSpPr>
        <p:spPr>
          <a:xfrm>
            <a:off x="0" y="954088"/>
            <a:ext cx="79009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268760"/>
            <a:ext cx="3923928" cy="262518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Прямоугольник 2"/>
          <p:cNvSpPr/>
          <p:nvPr/>
        </p:nvSpPr>
        <p:spPr>
          <a:xfrm>
            <a:off x="-17647" y="4923021"/>
            <a:ext cx="9161647" cy="1754326"/>
          </a:xfrm>
          <a:prstGeom prst="rect">
            <a:avLst/>
          </a:prstGeom>
          <a:solidFill>
            <a:schemeClr val="accent2">
              <a:lumMod val="20000"/>
              <a:lumOff val="80000"/>
            </a:schemeClr>
          </a:solidFill>
        </p:spPr>
        <p:txBody>
          <a:bodyPr wrap="square">
            <a:spAutoFit/>
          </a:bodyPr>
          <a:lstStyle/>
          <a:p>
            <a:pPr marL="354013">
              <a:spcBef>
                <a:spcPct val="0"/>
              </a:spcBef>
            </a:pPr>
            <a:r>
              <a:rPr lang="ru-RU" altLang="ru-RU"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лишением права занимать определенные должности или заниматься определенной деятельностью на срок до пяти лет,  либо принудительными работами на срок до четырех лет, либо  арестом  на  срок  от  четырех  до  шести  месяцев, либо лишением свободы на срок до четырех лет.</a:t>
            </a:r>
            <a:endParaRPr lang="en-US" altLang="ru-RU"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1396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spcBef>
                <a:spcPct val="0"/>
              </a:spcBef>
              <a:buFontTx/>
              <a:buNone/>
            </a:pPr>
            <a:fld id="{352788B8-F294-498B-BE28-8F51CB03282B}" type="slidenum">
              <a:rPr kumimoji="0" lang="ru-RU" altLang="ru-RU" sz="1400" smtClean="0"/>
              <a:pPr>
                <a:spcBef>
                  <a:spcPct val="0"/>
                </a:spcBef>
                <a:buFontTx/>
                <a:buNone/>
              </a:pPr>
              <a:t>5</a:t>
            </a:fld>
            <a:endParaRPr kumimoji="0" lang="ru-RU" altLang="ru-RU" sz="1400"/>
          </a:p>
        </p:txBody>
      </p:sp>
      <p:sp>
        <p:nvSpPr>
          <p:cNvPr id="40964" name="Text Box 3"/>
          <p:cNvSpPr txBox="1">
            <a:spLocks noChangeArrowheads="1"/>
          </p:cNvSpPr>
          <p:nvPr/>
        </p:nvSpPr>
        <p:spPr bwMode="auto">
          <a:xfrm>
            <a:off x="25760" y="20648"/>
            <a:ext cx="9118240" cy="954107"/>
          </a:xfrm>
          <a:prstGeom prst="rect">
            <a:avLst/>
          </a:prstGeom>
          <a:ln/>
        </p:spPr>
        <p:style>
          <a:lnRef idx="1">
            <a:schemeClr val="accent5"/>
          </a:lnRef>
          <a:fillRef idx="3">
            <a:schemeClr val="accent5"/>
          </a:fillRef>
          <a:effectRef idx="2">
            <a:schemeClr val="accent5"/>
          </a:effectRef>
          <a:fontRef idx="minor">
            <a:schemeClr val="lt1"/>
          </a:fontRef>
        </p:style>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kumimoji="0" lang="ru-RU"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Личная заинтересованность,</a:t>
            </a:r>
            <a:r>
              <a:rPr kumimoji="0" lang="en-US"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kumimoji="0" lang="ru-RU"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eaLnBrk="1" hangingPunct="1">
              <a:spcBef>
                <a:spcPct val="0"/>
              </a:spcBef>
              <a:buFontTx/>
              <a:buNone/>
            </a:pPr>
            <a:r>
              <a:rPr kumimoji="0" lang="ru-RU" altLang="ru-RU" sz="28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корыстная или иная личная заинтересованность</a:t>
            </a:r>
          </a:p>
        </p:txBody>
      </p:sp>
      <p:cxnSp>
        <p:nvCxnSpPr>
          <p:cNvPr id="4" name="Прямая соединительная линия 3"/>
          <p:cNvCxnSpPr/>
          <p:nvPr/>
        </p:nvCxnSpPr>
        <p:spPr>
          <a:xfrm>
            <a:off x="0" y="954088"/>
            <a:ext cx="79009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10"/>
          <p:cNvSpPr txBox="1">
            <a:spLocks noChangeArrowheads="1"/>
          </p:cNvSpPr>
          <p:nvPr/>
        </p:nvSpPr>
        <p:spPr bwMode="auto">
          <a:xfrm>
            <a:off x="107504" y="1139435"/>
            <a:ext cx="8928992" cy="5209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kumimoji="1"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kumimoji="1"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kumimoji="1"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kumimoji="1"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cs typeface="Arial" panose="020B0604020202020204" pitchFamily="34" charset="0"/>
              </a:defRPr>
            </a:lvl9pPr>
          </a:lstStyle>
          <a:p>
            <a:pPr algn="just" eaLnBrk="1" hangingPunct="1">
              <a:lnSpc>
                <a:spcPts val="2100"/>
              </a:lnSpc>
              <a:spcBef>
                <a:spcPct val="0"/>
              </a:spcBef>
              <a:buFontTx/>
              <a:buNone/>
            </a:pPr>
            <a:r>
              <a:rPr kumimoji="0" lang="ru-RU" altLang="ru-RU" sz="2400" b="1" dirty="0">
                <a:latin typeface="Times New Roman" panose="02020603050405020304" pitchFamily="18" charset="0"/>
                <a:cs typeface="Times New Roman" panose="02020603050405020304" pitchFamily="18" charset="0"/>
              </a:rPr>
              <a:t>Корыстная заинтересованность </a:t>
            </a:r>
            <a:r>
              <a:rPr kumimoji="0" lang="ru-RU" altLang="ru-RU" sz="2400" dirty="0">
                <a:latin typeface="Times New Roman" panose="02020603050405020304" pitchFamily="18" charset="0"/>
                <a:cs typeface="Times New Roman" panose="02020603050405020304" pitchFamily="18" charset="0"/>
              </a:rPr>
              <a:t>– стремление должностного лица путем совершения неправомерных действий получить для себя или других лиц выгоду имущественного характера, не связанную с незаконным безвозмездным обращением имущества в свою пользу или пользу других лиц (например, незаконное получение льгот, кредита, освобождение от каких-либо имущественных затрат, возврата имущества, погашения долга, оплаты услуг, уплаты налогов и т.п.); </a:t>
            </a:r>
          </a:p>
          <a:p>
            <a:pPr algn="just" eaLnBrk="1" hangingPunct="1">
              <a:lnSpc>
                <a:spcPts val="2100"/>
              </a:lnSpc>
              <a:spcBef>
                <a:spcPct val="0"/>
              </a:spcBef>
              <a:buFontTx/>
              <a:buNone/>
            </a:pPr>
            <a:endParaRPr kumimoji="0" lang="ru-RU" altLang="ru-RU" sz="2400" dirty="0">
              <a:latin typeface="Times New Roman" panose="02020603050405020304" pitchFamily="18" charset="0"/>
              <a:cs typeface="Times New Roman" panose="02020603050405020304" pitchFamily="18" charset="0"/>
            </a:endParaRPr>
          </a:p>
          <a:p>
            <a:pPr algn="just">
              <a:lnSpc>
                <a:spcPts val="2100"/>
              </a:lnSpc>
              <a:spcBef>
                <a:spcPct val="0"/>
              </a:spcBef>
              <a:buNone/>
            </a:pPr>
            <a:r>
              <a:rPr kumimoji="0" lang="ru-RU" altLang="ru-RU" sz="2400" b="1" dirty="0">
                <a:latin typeface="Times New Roman" panose="02020603050405020304" pitchFamily="18" charset="0"/>
                <a:cs typeface="Times New Roman" panose="02020603050405020304" pitchFamily="18" charset="0"/>
              </a:rPr>
              <a:t>Иная личная заинтересованность </a:t>
            </a:r>
            <a:r>
              <a:rPr kumimoji="0" lang="ru-RU" altLang="ru-RU" sz="2400" dirty="0">
                <a:latin typeface="Times New Roman" panose="02020603050405020304" pitchFamily="18" charset="0"/>
                <a:cs typeface="Times New Roman" panose="02020603050405020304" pitchFamily="18" charset="0"/>
              </a:rPr>
              <a:t>– стремление должностного лица извлечь выгоду неимущественного характера, обусловленное такими побуждениями, как карьеризм, семейственность, желание приукрасить действительное положение, получить взаимную услугу, заручиться поддержкой в решении какого-либо вопроса, скрыть свою некомпетентность.</a:t>
            </a:r>
            <a:r>
              <a:rPr kumimoji="0" lang="ru-RU" altLang="ru-RU" sz="2400" b="1" dirty="0">
                <a:latin typeface="Times New Roman" panose="02020603050405020304" pitchFamily="18" charset="0"/>
                <a:cs typeface="Times New Roman" panose="02020603050405020304" pitchFamily="18" charset="0"/>
              </a:rPr>
              <a:t> </a:t>
            </a:r>
          </a:p>
          <a:p>
            <a:pPr algn="just">
              <a:lnSpc>
                <a:spcPts val="2100"/>
              </a:lnSpc>
              <a:spcBef>
                <a:spcPct val="0"/>
              </a:spcBef>
              <a:buNone/>
            </a:pPr>
            <a:endParaRPr kumimoji="0" lang="ru-RU" altLang="ru-RU" sz="2400" b="1" dirty="0">
              <a:latin typeface="Times New Roman" panose="02020603050405020304" pitchFamily="18" charset="0"/>
              <a:cs typeface="Times New Roman" panose="02020603050405020304" pitchFamily="18" charset="0"/>
            </a:endParaRPr>
          </a:p>
          <a:p>
            <a:pPr algn="r">
              <a:lnSpc>
                <a:spcPts val="2100"/>
              </a:lnSpc>
              <a:spcBef>
                <a:spcPct val="0"/>
              </a:spcBef>
              <a:buNone/>
            </a:pPr>
            <a:r>
              <a:rPr kumimoji="0" lang="ru-RU" altLang="ru-RU" sz="1600" b="1" dirty="0">
                <a:latin typeface="Times New Roman" panose="02020603050405020304" pitchFamily="18" charset="0"/>
                <a:cs typeface="Times New Roman" panose="02020603050405020304" pitchFamily="18" charset="0"/>
              </a:rPr>
              <a:t>Постановление Пленума Верховного Суда РФ от 16.10.2009 № 19</a:t>
            </a:r>
          </a:p>
          <a:p>
            <a:pPr algn="r">
              <a:lnSpc>
                <a:spcPts val="2100"/>
              </a:lnSpc>
              <a:spcBef>
                <a:spcPct val="0"/>
              </a:spcBef>
              <a:buNone/>
            </a:pPr>
            <a:r>
              <a:rPr kumimoji="0" lang="ru-RU" altLang="ru-RU" sz="1600" b="1" dirty="0">
                <a:latin typeface="Times New Roman" panose="02020603050405020304" pitchFamily="18" charset="0"/>
                <a:cs typeface="Times New Roman" panose="02020603050405020304" pitchFamily="18" charset="0"/>
              </a:rPr>
              <a:t> "О судебной практике по делам о злоупотреблении должностными </a:t>
            </a:r>
          </a:p>
          <a:p>
            <a:pPr algn="r">
              <a:lnSpc>
                <a:spcPts val="2100"/>
              </a:lnSpc>
              <a:spcBef>
                <a:spcPct val="0"/>
              </a:spcBef>
              <a:buNone/>
            </a:pPr>
            <a:r>
              <a:rPr kumimoji="0" lang="ru-RU" altLang="ru-RU" sz="1600" b="1" dirty="0">
                <a:latin typeface="Times New Roman" panose="02020603050405020304" pitchFamily="18" charset="0"/>
                <a:cs typeface="Times New Roman" panose="02020603050405020304" pitchFamily="18" charset="0"/>
              </a:rPr>
              <a:t>полномочиями и о превышении должностных полномочий"</a:t>
            </a:r>
            <a:endParaRPr kumimoji="0" lang="ru-RU" alt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7267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434850" y="1410349"/>
            <a:ext cx="664153" cy="722757"/>
          </a:xfrm>
          <a:prstGeom prst="rect">
            <a:avLst/>
          </a:prstGeom>
        </p:spPr>
      </p:pic>
      <p:pic>
        <p:nvPicPr>
          <p:cNvPr id="3" name="Рисунок 2"/>
          <p:cNvPicPr>
            <a:picLocks noChangeAspect="1"/>
          </p:cNvPicPr>
          <p:nvPr/>
        </p:nvPicPr>
        <p:blipFill>
          <a:blip r:embed="rId3"/>
          <a:stretch>
            <a:fillRect/>
          </a:stretch>
        </p:blipFill>
        <p:spPr>
          <a:xfrm>
            <a:off x="14732" y="2535505"/>
            <a:ext cx="2840235" cy="3727075"/>
          </a:xfrm>
          <a:prstGeom prst="rect">
            <a:avLst/>
          </a:prstGeom>
        </p:spPr>
      </p:pic>
      <p:sp>
        <p:nvSpPr>
          <p:cNvPr id="4" name="Прямоугольник 3"/>
          <p:cNvSpPr/>
          <p:nvPr/>
        </p:nvSpPr>
        <p:spPr>
          <a:xfrm>
            <a:off x="36219" y="2535505"/>
            <a:ext cx="203153" cy="1777589"/>
          </a:xfrm>
          <a:prstGeom prst="rect">
            <a:avLst/>
          </a:prstGeom>
          <a:solidFill>
            <a:srgbClr val="FFC705"/>
          </a:solidFill>
        </p:spPr>
        <p:txBody>
          <a:bodyPr vert="vert270" lIns="0" tIns="0" rIns="0" bIns="0">
            <a:noAutofit/>
          </a:bodyPr>
          <a:lstStyle/>
          <a:p>
            <a:r>
              <a:rPr lang="ru" sz="1200" dirty="0">
                <a:solidFill>
                  <a:srgbClr val="FFFFFF"/>
                </a:solidFill>
                <a:latin typeface="MS Reference Sans Serif"/>
              </a:rPr>
              <a:t>Конфликт интересов</a:t>
            </a:r>
          </a:p>
        </p:txBody>
      </p:sp>
      <p:sp>
        <p:nvSpPr>
          <p:cNvPr id="5" name="Прямоугольник 4"/>
          <p:cNvSpPr/>
          <p:nvPr/>
        </p:nvSpPr>
        <p:spPr>
          <a:xfrm>
            <a:off x="387830" y="472720"/>
            <a:ext cx="7696372" cy="535229"/>
          </a:xfrm>
          <a:prstGeom prst="rect">
            <a:avLst/>
          </a:prstGeom>
        </p:spPr>
        <p:txBody>
          <a:bodyPr lIns="0" tIns="0" rIns="0" bIns="0">
            <a:noAutofit/>
          </a:bodyPr>
          <a:lstStyle/>
          <a:p>
            <a:pPr marR="7814">
              <a:lnSpc>
                <a:spcPts val="2138"/>
              </a:lnSpc>
            </a:pPr>
            <a:r>
              <a:rPr lang="ru" sz="2000" dirty="0">
                <a:latin typeface="Times New Roman" panose="02020603050405020304" pitchFamily="18" charset="0"/>
                <a:cs typeface="Times New Roman" panose="02020603050405020304" pitchFamily="18" charset="0"/>
              </a:rPr>
              <a:t>Вне зависимости от используемых в НПА формулировок их суть всегда приблизительно одинакова:</a:t>
            </a:r>
          </a:p>
        </p:txBody>
      </p:sp>
      <p:sp>
        <p:nvSpPr>
          <p:cNvPr id="6" name="Прямоугольник 5"/>
          <p:cNvSpPr/>
          <p:nvPr/>
        </p:nvSpPr>
        <p:spPr>
          <a:xfrm>
            <a:off x="3044446" y="1910419"/>
            <a:ext cx="5039756" cy="500069"/>
          </a:xfrm>
          <a:prstGeom prst="rect">
            <a:avLst/>
          </a:prstGeom>
        </p:spPr>
        <p:txBody>
          <a:bodyPr lIns="0" tIns="0" rIns="0" bIns="0">
            <a:noAutofit/>
          </a:bodyPr>
          <a:lstStyle/>
          <a:p>
            <a:pPr>
              <a:spcAft>
                <a:spcPts val="2519"/>
              </a:spcAft>
            </a:pPr>
            <a:r>
              <a:rPr lang="ru" sz="3999" spc="-200" dirty="0">
                <a:latin typeface="Times New Roman" panose="02020603050405020304" pitchFamily="18" charset="0"/>
                <a:cs typeface="Times New Roman" panose="02020603050405020304" pitchFamily="18" charset="0"/>
              </a:rPr>
              <a:t>Конфликт интересов</a:t>
            </a:r>
          </a:p>
        </p:txBody>
      </p:sp>
      <p:sp>
        <p:nvSpPr>
          <p:cNvPr id="7" name="Прямоугольник 6"/>
          <p:cNvSpPr/>
          <p:nvPr/>
        </p:nvSpPr>
        <p:spPr>
          <a:xfrm>
            <a:off x="3019052" y="2787493"/>
            <a:ext cx="5414808" cy="2369699"/>
          </a:xfrm>
          <a:prstGeom prst="rect">
            <a:avLst/>
          </a:prstGeom>
        </p:spPr>
        <p:txBody>
          <a:bodyPr lIns="0" tIns="0" rIns="0" bIns="0">
            <a:noAutofit/>
          </a:bodyPr>
          <a:lstStyle/>
          <a:p>
            <a:pPr algn="just">
              <a:lnSpc>
                <a:spcPts val="2400"/>
              </a:lnSpc>
            </a:pPr>
            <a:r>
              <a:rPr lang="ru" sz="2100" dirty="0">
                <a:latin typeface="Times New Roman" panose="02020603050405020304" pitchFamily="18" charset="0"/>
                <a:cs typeface="Times New Roman" panose="02020603050405020304" pitchFamily="18" charset="0"/>
              </a:rPr>
              <a:t>это ситуация, когда у должностного лица есть реальная возможность получить какую-то выгоду для себя или связанных с ним лиц за счет недолжного исполнения своих обязанностей, но при этом должностное лицо еще не сделало шагов, необходимых для получения этой выгоды.</a:t>
            </a:r>
          </a:p>
        </p:txBody>
      </p:sp>
    </p:spTree>
    <p:extLst>
      <p:ext uri="{BB962C8B-B14F-4D97-AF65-F5344CB8AC3E}">
        <p14:creationId xmlns:p14="http://schemas.microsoft.com/office/powerpoint/2010/main" val="3196626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3746183" y="3284984"/>
            <a:ext cx="5397817" cy="3384375"/>
          </a:xfrm>
          <a:prstGeom prst="rect">
            <a:avLst/>
          </a:prstGeom>
        </p:spPr>
      </p:pic>
      <p:sp>
        <p:nvSpPr>
          <p:cNvPr id="3" name="Прямоугольник 2"/>
          <p:cNvSpPr/>
          <p:nvPr/>
        </p:nvSpPr>
        <p:spPr>
          <a:xfrm>
            <a:off x="496244" y="429668"/>
            <a:ext cx="5925464" cy="560702"/>
          </a:xfrm>
          <a:prstGeom prst="rect">
            <a:avLst/>
          </a:prstGeom>
        </p:spPr>
        <p:txBody>
          <a:bodyPr lIns="0" tIns="0" rIns="0" bIns="0">
            <a:noAutofit/>
          </a:bodyPr>
          <a:lstStyle/>
          <a:p>
            <a:pPr marL="50790">
              <a:spcAft>
                <a:spcPts val="1890"/>
              </a:spcAft>
            </a:pPr>
            <a:r>
              <a:rPr lang="ru" sz="3299" b="1" spc="-100" dirty="0">
                <a:latin typeface="Times New Roman" panose="02020603050405020304" pitchFamily="18" charset="0"/>
                <a:cs typeface="Times New Roman" panose="02020603050405020304" pitchFamily="18" charset="0"/>
              </a:rPr>
              <a:t>? Почему важно регулировать</a:t>
            </a:r>
          </a:p>
        </p:txBody>
      </p:sp>
      <p:sp>
        <p:nvSpPr>
          <p:cNvPr id="4" name="Прямоугольник 3"/>
          <p:cNvSpPr/>
          <p:nvPr/>
        </p:nvSpPr>
        <p:spPr>
          <a:xfrm>
            <a:off x="496243" y="1240248"/>
            <a:ext cx="7741652" cy="2116743"/>
          </a:xfrm>
          <a:prstGeom prst="rect">
            <a:avLst/>
          </a:prstGeom>
        </p:spPr>
        <p:txBody>
          <a:bodyPr lIns="0" tIns="0" rIns="0" bIns="0">
            <a:noAutofit/>
          </a:bodyPr>
          <a:lstStyle/>
          <a:p>
            <a:pPr marL="50790">
              <a:spcBef>
                <a:spcPts val="1890"/>
              </a:spcBef>
              <a:spcAft>
                <a:spcPts val="1470"/>
              </a:spcAft>
            </a:pPr>
            <a:r>
              <a:rPr lang="ru" sz="2800" i="1" spc="50" dirty="0">
                <a:solidFill>
                  <a:srgbClr val="BF0000"/>
                </a:solidFill>
                <a:latin typeface="Times New Roman" panose="02020603050405020304" pitchFamily="18" charset="0"/>
                <a:cs typeface="Times New Roman" panose="02020603050405020304" pitchFamily="18" charset="0"/>
              </a:rPr>
              <a:t>Конфликт интересов - это не коррупция!</a:t>
            </a:r>
          </a:p>
          <a:p>
            <a:pPr marL="50790" marR="38092">
              <a:lnSpc>
                <a:spcPts val="2388"/>
              </a:lnSpc>
            </a:pPr>
            <a:r>
              <a:rPr lang="ru" sz="2100" dirty="0">
                <a:latin typeface="Times New Roman" panose="02020603050405020304" pitchFamily="18" charset="0"/>
                <a:cs typeface="Times New Roman" panose="02020603050405020304" pitchFamily="18" charset="0"/>
              </a:rPr>
              <a:t>Ключевое отличие заключается в том, что в ситуации конфликта интересов должностное лицо еще не сделало окончательного выбора. Оно может склониться как в сторону личного интереса, так и в сторону должного исполнения обязанностей.</a:t>
            </a:r>
          </a:p>
        </p:txBody>
      </p:sp>
      <p:sp>
        <p:nvSpPr>
          <p:cNvPr id="5" name="Прямоугольник 4"/>
          <p:cNvSpPr/>
          <p:nvPr/>
        </p:nvSpPr>
        <p:spPr>
          <a:xfrm>
            <a:off x="293598" y="4077072"/>
            <a:ext cx="3774346" cy="1368152"/>
          </a:xfrm>
          <a:prstGeom prst="rect">
            <a:avLst/>
          </a:prstGeom>
          <a:solidFill>
            <a:srgbClr val="FFC705"/>
          </a:solidFill>
        </p:spPr>
        <p:txBody>
          <a:bodyPr lIns="0" tIns="0" rIns="0" bIns="0">
            <a:noAutofit/>
          </a:bodyPr>
          <a:lstStyle/>
          <a:p>
            <a:pPr algn="ctr">
              <a:lnSpc>
                <a:spcPts val="1920"/>
              </a:lnSpc>
            </a:pPr>
            <a:r>
              <a:rPr lang="ru" sz="2400" dirty="0">
                <a:latin typeface="Times New Roman" panose="02020603050405020304" pitchFamily="18" charset="0"/>
                <a:cs typeface="Times New Roman" panose="02020603050405020304" pitchFamily="18" charset="0"/>
              </a:rPr>
              <a:t>Вместе с тем, коррупции всегда предшествует ситуация выбора между долгом и личным интересом.</a:t>
            </a:r>
          </a:p>
        </p:txBody>
      </p:sp>
      <p:sp>
        <p:nvSpPr>
          <p:cNvPr id="6" name="Прямоугольник 5"/>
          <p:cNvSpPr/>
          <p:nvPr/>
        </p:nvSpPr>
        <p:spPr>
          <a:xfrm>
            <a:off x="4367830" y="4884813"/>
            <a:ext cx="4776169" cy="1568523"/>
          </a:xfrm>
          <a:prstGeom prst="rect">
            <a:avLst/>
          </a:prstGeom>
          <a:solidFill>
            <a:srgbClr val="000000"/>
          </a:solidFill>
        </p:spPr>
        <p:txBody>
          <a:bodyPr lIns="0" tIns="0" rIns="0" bIns="0">
            <a:noAutofit/>
          </a:bodyPr>
          <a:lstStyle/>
          <a:p>
            <a:pPr marL="76185" marR="63487">
              <a:lnSpc>
                <a:spcPts val="1920"/>
              </a:lnSpc>
            </a:pPr>
            <a:r>
              <a:rPr lang="ru" dirty="0">
                <a:solidFill>
                  <a:srgbClr val="FFFFFF"/>
                </a:solidFill>
                <a:latin typeface="Times New Roman" panose="02020603050405020304" pitchFamily="18" charset="0"/>
                <a:cs typeface="Times New Roman" panose="02020603050405020304" pitchFamily="18" charset="0"/>
              </a:rPr>
              <a:t>Поэтому своевременное выявление таких ситуаций и принятие адекватных мер по минимизации этического выбора должностного лица становится важным </a:t>
            </a:r>
            <a:r>
              <a:rPr lang="ru" sz="2000" b="1" dirty="0">
                <a:solidFill>
                  <a:srgbClr val="FFFFFF"/>
                </a:solidFill>
                <a:latin typeface="Times New Roman" panose="02020603050405020304" pitchFamily="18" charset="0"/>
                <a:cs typeface="Times New Roman" panose="02020603050405020304" pitchFamily="18" charset="0"/>
              </a:rPr>
              <a:t>средством предупреждения коррупционных правонарушений</a:t>
            </a:r>
          </a:p>
        </p:txBody>
      </p:sp>
    </p:spTree>
    <p:extLst>
      <p:ext uri="{BB962C8B-B14F-4D97-AF65-F5344CB8AC3E}">
        <p14:creationId xmlns:p14="http://schemas.microsoft.com/office/powerpoint/2010/main" val="1220598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0435" y="26715"/>
            <a:ext cx="9006061" cy="1242045"/>
          </a:xfrm>
          <a:prstGeom prst="rect">
            <a:avLst/>
          </a:prstGeom>
        </p:spPr>
        <p:style>
          <a:lnRef idx="1">
            <a:schemeClr val="accent5"/>
          </a:lnRef>
          <a:fillRef idx="3">
            <a:schemeClr val="accent5"/>
          </a:fillRef>
          <a:effectRef idx="2">
            <a:schemeClr val="accent5"/>
          </a:effectRef>
          <a:fontRef idx="minor">
            <a:schemeClr val="lt1"/>
          </a:fontRef>
        </p:style>
        <p:txBody>
          <a:bodyPr lIns="0" tIns="0" rIns="0" bIns="0">
            <a:noAutofit/>
          </a:bodyPr>
          <a:lstStyle/>
          <a:p>
            <a:pPr marL="12697" algn="ctr">
              <a:spcAft>
                <a:spcPts val="840"/>
              </a:spcAft>
            </a:pPr>
            <a:r>
              <a:rPr lang="ru" sz="3299" b="1" spc="-100" dirty="0">
                <a:latin typeface="Times New Roman" panose="02020603050405020304" pitchFamily="18" charset="0"/>
                <a:cs typeface="Times New Roman" panose="02020603050405020304" pitchFamily="18" charset="0"/>
              </a:rPr>
              <a:t>Общие принципы регулирования</a:t>
            </a:r>
          </a:p>
          <a:p>
            <a:pPr marL="12697" algn="ctr"/>
            <a:r>
              <a:rPr lang="ru" sz="3299" b="1" spc="-100" dirty="0">
                <a:latin typeface="Times New Roman" panose="02020603050405020304" pitchFamily="18" charset="0"/>
                <a:cs typeface="Times New Roman" panose="02020603050405020304" pitchFamily="18" charset="0"/>
              </a:rPr>
              <a:t>конфликта интересов</a:t>
            </a:r>
          </a:p>
        </p:txBody>
      </p:sp>
      <p:sp>
        <p:nvSpPr>
          <p:cNvPr id="4" name="Прямоугольник 3"/>
          <p:cNvSpPr/>
          <p:nvPr/>
        </p:nvSpPr>
        <p:spPr>
          <a:xfrm>
            <a:off x="30435" y="1389462"/>
            <a:ext cx="3744416" cy="2468972"/>
          </a:xfrm>
          <a:prstGeom prst="rect">
            <a:avLst/>
          </a:prstGeom>
        </p:spPr>
        <p:style>
          <a:lnRef idx="1">
            <a:schemeClr val="accent4"/>
          </a:lnRef>
          <a:fillRef idx="2">
            <a:schemeClr val="accent4"/>
          </a:fillRef>
          <a:effectRef idx="1">
            <a:schemeClr val="accent4"/>
          </a:effectRef>
          <a:fontRef idx="minor">
            <a:schemeClr val="dk1"/>
          </a:fontRef>
        </p:style>
        <p:txBody>
          <a:bodyPr lIns="0" tIns="0" rIns="0" bIns="0">
            <a:noAutofit/>
          </a:bodyPr>
          <a:lstStyle/>
          <a:p>
            <a:pPr>
              <a:lnSpc>
                <a:spcPts val="2147"/>
              </a:lnSpc>
            </a:pPr>
            <a:endParaRPr lang="ru" sz="2400" dirty="0">
              <a:latin typeface="Times New Roman" panose="02020603050405020304" pitchFamily="18" charset="0"/>
              <a:cs typeface="Times New Roman" panose="02020603050405020304" pitchFamily="18" charset="0"/>
            </a:endParaRPr>
          </a:p>
          <a:p>
            <a:pPr marL="9525" indent="-9525" algn="ctr">
              <a:lnSpc>
                <a:spcPts val="2147"/>
              </a:lnSpc>
              <a:buAutoNum type="arabicPeriod"/>
            </a:pPr>
            <a:r>
              <a:rPr lang="ru" sz="2400" dirty="0">
                <a:latin typeface="Times New Roman" panose="02020603050405020304" pitchFamily="18" charset="0"/>
                <a:cs typeface="Times New Roman" panose="02020603050405020304" pitchFamily="18" charset="0"/>
              </a:rPr>
              <a:t>Нахождение должностного лица в ситуации конфликта интересов само по себе не является основанием </a:t>
            </a:r>
          </a:p>
          <a:p>
            <a:pPr algn="ctr">
              <a:lnSpc>
                <a:spcPts val="2147"/>
              </a:lnSpc>
            </a:pPr>
            <a:r>
              <a:rPr lang="ru" sz="2400" dirty="0">
                <a:latin typeface="Times New Roman" panose="02020603050405020304" pitchFamily="18" charset="0"/>
                <a:cs typeface="Times New Roman" panose="02020603050405020304" pitchFamily="18" charset="0"/>
              </a:rPr>
              <a:t>для его наказания</a:t>
            </a:r>
          </a:p>
        </p:txBody>
      </p:sp>
      <p:sp>
        <p:nvSpPr>
          <p:cNvPr id="5" name="Прямоугольник 4"/>
          <p:cNvSpPr/>
          <p:nvPr/>
        </p:nvSpPr>
        <p:spPr>
          <a:xfrm>
            <a:off x="47625" y="4437112"/>
            <a:ext cx="3727226" cy="2304256"/>
          </a:xfrm>
          <a:prstGeom prst="rect">
            <a:avLst/>
          </a:prstGeom>
        </p:spPr>
        <p:style>
          <a:lnRef idx="1">
            <a:schemeClr val="accent5"/>
          </a:lnRef>
          <a:fillRef idx="2">
            <a:schemeClr val="accent5"/>
          </a:fillRef>
          <a:effectRef idx="1">
            <a:schemeClr val="accent5"/>
          </a:effectRef>
          <a:fontRef idx="minor">
            <a:schemeClr val="dk1"/>
          </a:fontRef>
        </p:style>
        <p:txBody>
          <a:bodyPr lIns="0" tIns="0" rIns="0" bIns="0">
            <a:noAutofit/>
          </a:bodyPr>
          <a:lstStyle/>
          <a:p>
            <a:pPr marR="11891" algn="ctr">
              <a:lnSpc>
                <a:spcPts val="2147"/>
              </a:lnSpc>
            </a:pPr>
            <a:endParaRPr lang="ru" sz="2400" dirty="0">
              <a:latin typeface="Times New Roman" panose="02020603050405020304" pitchFamily="18" charset="0"/>
              <a:cs typeface="Times New Roman" panose="02020603050405020304" pitchFamily="18" charset="0"/>
            </a:endParaRPr>
          </a:p>
          <a:p>
            <a:pPr marR="11891" algn="ctr">
              <a:lnSpc>
                <a:spcPts val="2147"/>
              </a:lnSpc>
            </a:pPr>
            <a:r>
              <a:rPr lang="ru" sz="2400" dirty="0">
                <a:latin typeface="Times New Roman" panose="02020603050405020304" pitchFamily="18" charset="0"/>
                <a:cs typeface="Times New Roman" panose="02020603050405020304" pitchFamily="18" charset="0"/>
              </a:rPr>
              <a:t>3. Регулирование конфликта интересов рекомендуется выстраивать от более мягких мер к более жестким</a:t>
            </a:r>
          </a:p>
        </p:txBody>
      </p:sp>
      <p:sp>
        <p:nvSpPr>
          <p:cNvPr id="6" name="Прямоугольник 5"/>
          <p:cNvSpPr/>
          <p:nvPr/>
        </p:nvSpPr>
        <p:spPr>
          <a:xfrm>
            <a:off x="4854302" y="4437111"/>
            <a:ext cx="4182194" cy="2224671"/>
          </a:xfrm>
          <a:prstGeom prst="rect">
            <a:avLst/>
          </a:prstGeom>
        </p:spPr>
        <p:style>
          <a:lnRef idx="1">
            <a:schemeClr val="accent6"/>
          </a:lnRef>
          <a:fillRef idx="2">
            <a:schemeClr val="accent6"/>
          </a:fillRef>
          <a:effectRef idx="1">
            <a:schemeClr val="accent6"/>
          </a:effectRef>
          <a:fontRef idx="minor">
            <a:schemeClr val="dk1"/>
          </a:fontRef>
        </p:style>
        <p:txBody>
          <a:bodyPr lIns="0" tIns="0" rIns="0" bIns="0">
            <a:noAutofit/>
          </a:bodyPr>
          <a:lstStyle/>
          <a:p>
            <a:pPr marR="25395" algn="ctr">
              <a:lnSpc>
                <a:spcPts val="2147"/>
              </a:lnSpc>
            </a:pPr>
            <a:endParaRPr lang="ru" sz="2400" dirty="0">
              <a:latin typeface="Times New Roman" panose="02020603050405020304" pitchFamily="18" charset="0"/>
              <a:cs typeface="Times New Roman" panose="02020603050405020304" pitchFamily="18" charset="0"/>
            </a:endParaRPr>
          </a:p>
          <a:p>
            <a:pPr marR="25395" algn="ctr">
              <a:lnSpc>
                <a:spcPts val="2147"/>
              </a:lnSpc>
            </a:pPr>
            <a:r>
              <a:rPr lang="ru" sz="2400" dirty="0">
                <a:latin typeface="Times New Roman" panose="02020603050405020304" pitchFamily="18" charset="0"/>
                <a:cs typeface="Times New Roman" panose="02020603050405020304" pitchFamily="18" charset="0"/>
              </a:rPr>
              <a:t>4. Основные запреты и ограничения неразрывно связаны с регулированием конфликта интересов и (в основном) направлены на его предотвращение</a:t>
            </a:r>
            <a:endParaRPr lang="ru" sz="1900"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4860032" y="1342361"/>
            <a:ext cx="4176464" cy="251607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12697" marR="25395" algn="ctr">
              <a:lnSpc>
                <a:spcPts val="2147"/>
              </a:lnSpc>
              <a:spcAft>
                <a:spcPts val="2100"/>
              </a:spcAft>
            </a:pPr>
            <a:r>
              <a:rPr lang="ru" sz="2400" dirty="0">
                <a:latin typeface="Times New Roman" panose="02020603050405020304" pitchFamily="18" charset="0"/>
                <a:cs typeface="Times New Roman" panose="02020603050405020304" pitchFamily="18" charset="0"/>
              </a:rPr>
              <a:t>2. Даже в ситуации конфликта интересов не все личные интересы должностного лица несут настолько серьезную угрозу организации и обществу, что требуют полного отказа от личного интереса или увольнения должностного лица </a:t>
            </a:r>
          </a:p>
        </p:txBody>
      </p:sp>
      <p:pic>
        <p:nvPicPr>
          <p:cNvPr id="2" name="Рисунок 1"/>
          <p:cNvPicPr>
            <a:picLocks noChangeAspect="1"/>
          </p:cNvPicPr>
          <p:nvPr/>
        </p:nvPicPr>
        <p:blipFill>
          <a:blip r:embed="rId2"/>
          <a:stretch>
            <a:fillRect/>
          </a:stretch>
        </p:blipFill>
        <p:spPr>
          <a:xfrm>
            <a:off x="3530199" y="3150522"/>
            <a:ext cx="1563026" cy="15630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498890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26" y="19472"/>
            <a:ext cx="9156526" cy="818381"/>
          </a:xfrm>
        </p:spPr>
        <p:style>
          <a:lnRef idx="1">
            <a:schemeClr val="accent5"/>
          </a:lnRef>
          <a:fillRef idx="3">
            <a:schemeClr val="accent5"/>
          </a:fillRef>
          <a:effectRef idx="2">
            <a:schemeClr val="accent5"/>
          </a:effectRef>
          <a:fontRef idx="minor">
            <a:schemeClr val="lt1"/>
          </a:fontRef>
        </p:style>
        <p:txBody>
          <a:bodyPr>
            <a:noAutofit/>
          </a:bodyPr>
          <a:lstStyle/>
          <a:p>
            <a:pPr algn="ctr"/>
            <a:r>
              <a:rPr lang="ru-RU" sz="2800" b="1" dirty="0">
                <a:solidFill>
                  <a:schemeClr val="bg1"/>
                </a:solidFill>
                <a:latin typeface="Times New Roman" panose="02020603050405020304" pitchFamily="18" charset="0"/>
                <a:cs typeface="Times New Roman" panose="02020603050405020304" pitchFamily="18" charset="0"/>
              </a:rPr>
              <a:t>Ситуации конфликта интересов</a:t>
            </a:r>
          </a:p>
        </p:txBody>
      </p:sp>
      <p:sp>
        <p:nvSpPr>
          <p:cNvPr id="4" name="Объект 3"/>
          <p:cNvSpPr>
            <a:spLocks noGrp="1"/>
          </p:cNvSpPr>
          <p:nvPr>
            <p:ph idx="1"/>
          </p:nvPr>
        </p:nvSpPr>
        <p:spPr>
          <a:xfrm>
            <a:off x="24011" y="980728"/>
            <a:ext cx="5616624" cy="5688632"/>
          </a:xfrm>
        </p:spPr>
        <p:txBody>
          <a:bodyPr>
            <a:noAutofit/>
          </a:bodyPr>
          <a:lstStyle/>
          <a:p>
            <a:pPr marL="0" indent="0" algn="just">
              <a:lnSpc>
                <a:spcPts val="2300"/>
              </a:lnSpc>
              <a:spcBef>
                <a:spcPts val="0"/>
              </a:spcBef>
              <a:buNone/>
            </a:pPr>
            <a:endParaRPr lang="ru-RU" dirty="0">
              <a:latin typeface="Times New Roman" panose="02020603050405020304" pitchFamily="18" charset="0"/>
              <a:cs typeface="Times New Roman" panose="02020603050405020304" pitchFamily="18" charset="0"/>
            </a:endParaRPr>
          </a:p>
          <a:p>
            <a:pPr marL="0" indent="0" algn="just">
              <a:lnSpc>
                <a:spcPts val="2300"/>
              </a:lnSpc>
              <a:spcBef>
                <a:spcPts val="0"/>
              </a:spcBef>
              <a:buNone/>
            </a:pPr>
            <a:r>
              <a:rPr lang="ru-RU" dirty="0">
                <a:latin typeface="Times New Roman" panose="02020603050405020304" pitchFamily="18" charset="0"/>
                <a:cs typeface="Times New Roman" panose="02020603050405020304" pitchFamily="18" charset="0"/>
              </a:rPr>
              <a:t>- осуществление закупочной деятельности («контракт за кредит», цена «по знакомству», «по принуждению», «любимой супруге» и т.д.);</a:t>
            </a:r>
          </a:p>
          <a:p>
            <a:pPr marL="0" indent="0" algn="just">
              <a:lnSpc>
                <a:spcPts val="2300"/>
              </a:lnSpc>
              <a:spcBef>
                <a:spcPts val="0"/>
              </a:spcBef>
              <a:buNone/>
            </a:pPr>
            <a:r>
              <a:rPr lang="ru-RU" dirty="0">
                <a:latin typeface="Times New Roman" panose="02020603050405020304" pitchFamily="18" charset="0"/>
                <a:cs typeface="Times New Roman" panose="02020603050405020304" pitchFamily="18" charset="0"/>
              </a:rPr>
              <a:t>- контрольно-надзорная деятельность («охотничий инстинкт», «супружеская проверка», «</a:t>
            </a:r>
            <a:r>
              <a:rPr lang="ru-RU" dirty="0" err="1">
                <a:latin typeface="Times New Roman" panose="02020603050405020304" pitchFamily="18" charset="0"/>
                <a:cs typeface="Times New Roman" panose="02020603050405020304" pitchFamily="18" charset="0"/>
              </a:rPr>
              <a:t>неконтроль</a:t>
            </a:r>
            <a:r>
              <a:rPr lang="ru-RU" dirty="0">
                <a:latin typeface="Times New Roman" panose="02020603050405020304" pitchFamily="18" charset="0"/>
                <a:cs typeface="Times New Roman" panose="02020603050405020304" pitchFamily="18" charset="0"/>
              </a:rPr>
              <a:t>» и др.) ;</a:t>
            </a:r>
          </a:p>
          <a:p>
            <a:pPr marL="0" indent="0" algn="just">
              <a:lnSpc>
                <a:spcPts val="2300"/>
              </a:lnSpc>
              <a:spcBef>
                <a:spcPts val="0"/>
              </a:spcBef>
              <a:buNone/>
            </a:pPr>
            <a:r>
              <a:rPr lang="ru-RU" dirty="0">
                <a:latin typeface="Times New Roman" panose="02020603050405020304" pitchFamily="18" charset="0"/>
                <a:cs typeface="Times New Roman" panose="02020603050405020304" pitchFamily="18" charset="0"/>
              </a:rPr>
              <a:t>- кадровая деятельность  («премия за родственные узы», «по стопам отца», премия с возвратом» и др.);</a:t>
            </a:r>
          </a:p>
          <a:p>
            <a:pPr marL="0" indent="0" algn="just">
              <a:lnSpc>
                <a:spcPts val="2300"/>
              </a:lnSpc>
              <a:spcBef>
                <a:spcPts val="0"/>
              </a:spcBef>
              <a:buNone/>
            </a:pPr>
            <a:r>
              <a:rPr lang="ru-RU" dirty="0">
                <a:latin typeface="Times New Roman" panose="02020603050405020304" pitchFamily="18" charset="0"/>
                <a:cs typeface="Times New Roman" panose="02020603050405020304" pitchFamily="18" charset="0"/>
              </a:rPr>
              <a:t>- осуществление иной оплачиваемой деятельности («работа по совместительству», «семейный бюджет» и др.);</a:t>
            </a:r>
          </a:p>
          <a:p>
            <a:pPr algn="just">
              <a:lnSpc>
                <a:spcPts val="2300"/>
              </a:lnSpc>
              <a:spcBef>
                <a:spcPts val="0"/>
              </a:spcBef>
              <a:buFontTx/>
              <a:buChar char="-"/>
            </a:pPr>
            <a:r>
              <a:rPr lang="ru-RU" dirty="0">
                <a:latin typeface="Times New Roman" panose="02020603050405020304" pitchFamily="18" charset="0"/>
                <a:cs typeface="Times New Roman" panose="02020603050405020304" pitchFamily="18" charset="0"/>
              </a:rPr>
              <a:t>оказание социальных услуг («признанный инвалид», «все лучшее – не детям»);</a:t>
            </a:r>
          </a:p>
          <a:p>
            <a:pPr algn="just">
              <a:lnSpc>
                <a:spcPts val="2300"/>
              </a:lnSpc>
              <a:spcBef>
                <a:spcPts val="0"/>
              </a:spcBef>
              <a:buFontTx/>
              <a:buChar char="-"/>
            </a:pPr>
            <a:r>
              <a:rPr lang="ru-RU" dirty="0">
                <a:latin typeface="Times New Roman" panose="02020603050405020304" pitchFamily="18" charset="0"/>
                <a:cs typeface="Times New Roman" panose="02020603050405020304" pitchFamily="18" charset="0"/>
              </a:rPr>
              <a:t>осуществление разрешительной деятельности («полномочия на продажу», «свет по предоплате» и др.) </a:t>
            </a:r>
          </a:p>
          <a:p>
            <a:pPr algn="just">
              <a:lnSpc>
                <a:spcPts val="2300"/>
              </a:lnSpc>
              <a:spcBef>
                <a:spcPts val="0"/>
              </a:spcBef>
              <a:buFontTx/>
              <a:buChar char="-"/>
            </a:pPr>
            <a:endParaRPr lang="ru-RU" dirty="0">
              <a:latin typeface="Times New Roman" panose="02020603050405020304" pitchFamily="18"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fld id="{AC0009A2-AED9-42BB-9833-2905D403D773}" type="slidenum">
              <a:rPr lang="ru-RU" smtClean="0"/>
              <a:t>9</a:t>
            </a:fld>
            <a:endParaRPr lang="ru-RU"/>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6418" y="980728"/>
            <a:ext cx="3374232" cy="2746068"/>
          </a:xfrm>
          <a:prstGeom prst="ellipse">
            <a:avLst/>
          </a:prstGeom>
          <a:ln>
            <a:noFill/>
          </a:ln>
          <a:effectLst>
            <a:softEdge rad="112500"/>
          </a:effectLst>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5761" y="4098233"/>
            <a:ext cx="3408239" cy="2159257"/>
          </a:xfrm>
          <a:prstGeom prst="ellipse">
            <a:avLst/>
          </a:prstGeom>
          <a:ln>
            <a:noFill/>
          </a:ln>
          <a:effectLst>
            <a:softEdge rad="112500"/>
          </a:effectLst>
        </p:spPr>
      </p:pic>
    </p:spTree>
    <p:extLst>
      <p:ext uri="{BB962C8B-B14F-4D97-AF65-F5344CB8AC3E}">
        <p14:creationId xmlns:p14="http://schemas.microsoft.com/office/powerpoint/2010/main" val="115709073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897</TotalTime>
  <Words>2237</Words>
  <Application>Microsoft Office PowerPoint</Application>
  <PresentationFormat>Экран (4:3)</PresentationFormat>
  <Paragraphs>227</Paragraphs>
  <Slides>22</Slides>
  <Notes>4</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22</vt:i4>
      </vt:variant>
    </vt:vector>
  </HeadingPairs>
  <TitlesOfParts>
    <vt:vector size="30" baseType="lpstr">
      <vt:lpstr>Arial</vt:lpstr>
      <vt:lpstr>Calibri</vt:lpstr>
      <vt:lpstr>Calibri Light</vt:lpstr>
      <vt:lpstr>MS Reference Sans Serif</vt:lpstr>
      <vt:lpstr>PT Astra Serif</vt:lpstr>
      <vt:lpstr>Segoe Print</vt:lpstr>
      <vt:lpstr>Times New Roman</vt:lpstr>
      <vt:lpstr>Тема Office</vt:lpstr>
      <vt:lpstr>Выявление, предотвращение и урегулирование конфликта интересов  Управление по реализации единой государственной политики в области противодействия коррупции, профилактики коррупционных и иных правонарушений администрации губернатора Ульяновской области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Ситуации конфликта интересов</vt:lpstr>
      <vt:lpstr>Обзор практики правоприменения </vt:lpstr>
      <vt:lpstr>Обзор практики правоприменения </vt:lpstr>
      <vt:lpstr>Обзор практики правоприменения </vt:lpstr>
      <vt:lpstr>Обзор практики правоприменения </vt:lpstr>
      <vt:lpstr>Обзор практики правоприменения </vt:lpstr>
      <vt:lpstr>Обзор практики правоприменения </vt:lpstr>
      <vt:lpstr>ПОТЕНЦИАЛЬНЫЕ УЧАСТНИКИ КОНФЛИКТА ИНТЕРЕСОВ</vt:lpstr>
      <vt:lpstr>Предупреждение конфликта интересов</vt:lpstr>
      <vt:lpstr>Презентация PowerPoint</vt:lpstr>
      <vt:lpstr>Презентация PowerPoint</vt:lpstr>
      <vt:lpstr>Презентация PowerPoint</vt:lpstr>
      <vt:lpstr>Презентация PowerPoint</vt:lpstr>
      <vt:lpstr>Предотвращение конфликта интересов </vt:lpstr>
    </vt:vector>
  </TitlesOfParts>
  <Company>Tularegion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Вуколова Татьяна Сергеевна</dc:creator>
  <cp:lastModifiedBy>Салихова Наталья Николаевна</cp:lastModifiedBy>
  <cp:revision>65</cp:revision>
  <cp:lastPrinted>2017-10-24T12:02:25Z</cp:lastPrinted>
  <dcterms:created xsi:type="dcterms:W3CDTF">2017-10-04T13:27:49Z</dcterms:created>
  <dcterms:modified xsi:type="dcterms:W3CDTF">2023-06-28T06:40:30Z</dcterms:modified>
</cp:coreProperties>
</file>