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8" r:id="rId20"/>
    <p:sldId id="280" r:id="rId21"/>
    <p:sldId id="282" r:id="rId22"/>
    <p:sldId id="283" r:id="rId23"/>
    <p:sldId id="285" r:id="rId24"/>
    <p:sldId id="286" r:id="rId25"/>
    <p:sldId id="288" r:id="rId26"/>
    <p:sldId id="290" r:id="rId27"/>
    <p:sldId id="291" r:id="rId28"/>
    <p:sldId id="293" r:id="rId29"/>
    <p:sldId id="295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  <a:srgbClr val="CCFF99"/>
    <a:srgbClr val="66CCFF"/>
    <a:srgbClr val="CCFFCC"/>
    <a:srgbClr val="66FFCC"/>
    <a:srgbClr val="990000"/>
    <a:srgbClr val="CCCCFF"/>
    <a:srgbClr val="CCFFFF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Динамика собственных доходов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20"/>
      <c:rotY val="30"/>
      <c:depthPercent val="7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149592414653647"/>
          <c:y val="4.611961548432416E-2"/>
          <c:w val="0.78974548642502962"/>
          <c:h val="0.6407078862788059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96000"/>
                    <a:lumMod val="100000"/>
                  </a:schemeClr>
                </a:gs>
                <a:gs pos="78000">
                  <a:schemeClr val="accent5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35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0"/>
                  <c:y val="-2.16697088940978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A73-4793-82D3-2FE509891542}"/>
                </c:ext>
              </c:extLst>
            </c:dLbl>
            <c:dLbl>
              <c:idx val="1"/>
              <c:layout>
                <c:manualLayout>
                  <c:x val="0"/>
                  <c:y val="-2.16697088940978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73-4793-82D3-2FE509891542}"/>
                </c:ext>
              </c:extLst>
            </c:dLbl>
            <c:dLbl>
              <c:idx val="2"/>
              <c:layout>
                <c:manualLayout>
                  <c:x val="9.348290598290598E-3"/>
                  <c:y val="-4.0931672355518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73-4793-82D3-2FE509891542}"/>
                </c:ext>
              </c:extLst>
            </c:dLbl>
            <c:dLbl>
              <c:idx val="3"/>
              <c:layout>
                <c:manualLayout>
                  <c:x val="-9.7933341600153796E-17"/>
                  <c:y val="-3.3708436057485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73-4793-82D3-2FE509891542}"/>
                </c:ext>
              </c:extLst>
            </c:dLbl>
            <c:dLbl>
              <c:idx val="4"/>
              <c:layout>
                <c:manualLayout>
                  <c:x val="4.0064102564101589E-3"/>
                  <c:y val="-3.611618149016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73-4793-82D3-2FE5098915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План на 2024 первоначальный</c:v>
                </c:pt>
                <c:pt idx="1">
                  <c:v>Оценка исполнения 2024</c:v>
                </c:pt>
                <c:pt idx="2">
                  <c:v>Прогноз на 2025</c:v>
                </c:pt>
                <c:pt idx="3">
                  <c:v>Прогноз на 2026</c:v>
                </c:pt>
                <c:pt idx="4">
                  <c:v>Прогноз на 2027</c:v>
                </c:pt>
              </c:strCache>
            </c:strRef>
          </c:cat>
          <c:val>
            <c:numRef>
              <c:f>Лист1!$B$2:$B$6</c:f>
              <c:numCache>
                <c:formatCode>_-* #\ ##0\ _₽_-;\-* #\ ##0\ _₽_-;_-* "-"\ _₽_-;_-@_-</c:formatCode>
                <c:ptCount val="5"/>
                <c:pt idx="0">
                  <c:v>139815</c:v>
                </c:pt>
                <c:pt idx="1">
                  <c:v>185263</c:v>
                </c:pt>
                <c:pt idx="2">
                  <c:v>191359</c:v>
                </c:pt>
                <c:pt idx="3">
                  <c:v>201374</c:v>
                </c:pt>
                <c:pt idx="4">
                  <c:v>212292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73-4793-82D3-2FE5098915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71962207"/>
        <c:axId val="1071960127"/>
        <c:axId val="1078571503"/>
      </c:bar3DChart>
      <c:catAx>
        <c:axId val="107196220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1960127"/>
        <c:crosses val="autoZero"/>
        <c:auto val="1"/>
        <c:lblAlgn val="ctr"/>
        <c:lblOffset val="100"/>
        <c:noMultiLvlLbl val="0"/>
      </c:catAx>
      <c:valAx>
        <c:axId val="1071960127"/>
        <c:scaling>
          <c:orientation val="minMax"/>
          <c:max val="250000"/>
        </c:scaling>
        <c:delete val="0"/>
        <c:axPos val="l"/>
        <c:majorGridlines>
          <c:spPr>
            <a:ln w="25400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\ _₽_-;\-* #\ ##0\ _₽_-;_-* &quot;-&quot;\ _₽_-;_-@_-" sourceLinked="1"/>
        <c:majorTickMark val="out"/>
        <c:minorTickMark val="none"/>
        <c:tickLblPos val="nextTo"/>
        <c:spPr>
          <a:noFill/>
          <a:ln>
            <a:solidFill>
              <a:schemeClr val="tx2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1962207"/>
        <c:crosses val="autoZero"/>
        <c:crossBetween val="between"/>
        <c:majorUnit val="25000"/>
      </c:valAx>
      <c:serAx>
        <c:axId val="1078571503"/>
        <c:scaling>
          <c:orientation val="minMax"/>
        </c:scaling>
        <c:delete val="1"/>
        <c:axPos val="b"/>
        <c:majorTickMark val="out"/>
        <c:minorTickMark val="none"/>
        <c:tickLblPos val="nextTo"/>
        <c:crossAx val="1071960127"/>
        <c:crosses val="autoZero"/>
      </c:serAx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49106645616511E-2"/>
          <c:y val="3.4471065921745252E-2"/>
          <c:w val="0.74893947986788378"/>
          <c:h val="0.625221963226080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46E-4483-A0E0-64227E84EC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46E-4483-A0E0-64227E84ECC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46E-4483-A0E0-64227E84EC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46E-4483-A0E0-64227E84ECC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46E-4483-A0E0-64227E84ECC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846E-4483-A0E0-64227E84ECC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846E-4483-A0E0-64227E84ECCA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846E-4483-A0E0-64227E84ECCA}"/>
              </c:ext>
            </c:extLst>
          </c:dPt>
          <c:cat>
            <c:strRef>
              <c:f>Лист1!$A$2:$A$9</c:f>
              <c:strCache>
                <c:ptCount val="7"/>
                <c:pt idx="0">
                  <c:v>Образование </c:v>
                </c:pt>
                <c:pt idx="1">
                  <c:v>Культура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  <c:pt idx="4">
                  <c:v>Реальный сектор </c:v>
                </c:pt>
                <c:pt idx="5">
                  <c:v>Общегосударственные вопросы</c:v>
                </c:pt>
                <c:pt idx="6">
                  <c:v>Национальная оборона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339.8</c:v>
                </c:pt>
                <c:pt idx="1">
                  <c:v>28.3</c:v>
                </c:pt>
                <c:pt idx="2">
                  <c:v>19.5</c:v>
                </c:pt>
                <c:pt idx="3">
                  <c:v>25.4</c:v>
                </c:pt>
                <c:pt idx="4">
                  <c:v>96</c:v>
                </c:pt>
                <c:pt idx="5">
                  <c:v>75.599999999999994</c:v>
                </c:pt>
                <c:pt idx="6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46E-4483-A0E0-64227E84ECC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938828839790028"/>
          <c:y val="0.59091680453997975"/>
          <c:w val="0.49202539928905664"/>
          <c:h val="0.38757909764064485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966448203865283"/>
          <c:y val="7.1258658943030004E-2"/>
          <c:w val="0.91649314186680997"/>
          <c:h val="0.7652344478695877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7030A0"/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3.7915074532080241E-2"/>
                  <c:y val="-2.7802162439059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1BA-4FF2-BED8-BD0556465B5A}"/>
                </c:ext>
              </c:extLst>
            </c:dLbl>
            <c:dLbl>
              <c:idx val="1"/>
              <c:layout>
                <c:manualLayout>
                  <c:x val="-3.4881868569513794E-2"/>
                  <c:y val="-3.0119009308981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BA-4FF2-BED8-BD0556465B5A}"/>
                </c:ext>
              </c:extLst>
            </c:dLbl>
            <c:dLbl>
              <c:idx val="2"/>
              <c:layout>
                <c:manualLayout>
                  <c:x val="-4.5498089438496259E-2"/>
                  <c:y val="-7.4139099837492353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8.730593751261348E-2"/>
                      <c:h val="6.29405201558380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1BA-4FF2-BED8-BD0556465B5A}"/>
                </c:ext>
              </c:extLst>
            </c:dLbl>
            <c:dLbl>
              <c:idx val="3"/>
              <c:layout>
                <c:manualLayout>
                  <c:x val="-1.971583875668171E-2"/>
                  <c:y val="-6.4871712357805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BA-4FF2-BED8-BD0556465B5A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2025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22.7</c:v>
                </c:pt>
                <c:pt idx="1">
                  <c:v>28.3</c:v>
                </c:pt>
                <c:pt idx="2">
                  <c:v>27.9</c:v>
                </c:pt>
                <c:pt idx="3">
                  <c:v>26.7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BA-4FF2-BED8-BD0556465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6"/>
        <c:gapDepth val="80"/>
        <c:shape val="box"/>
        <c:axId val="230633920"/>
        <c:axId val="230653888"/>
        <c:axId val="252753680"/>
      </c:bar3DChart>
      <c:catAx>
        <c:axId val="23063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653888"/>
        <c:crosses val="autoZero"/>
        <c:auto val="1"/>
        <c:lblAlgn val="ctr"/>
        <c:lblOffset val="100"/>
        <c:noMultiLvlLbl val="0"/>
      </c:catAx>
      <c:valAx>
        <c:axId val="230653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50800" dist="50800" dir="5400000" algn="ctr" rotWithShape="0">
                <a:schemeClr val="tx2"/>
              </a:outerShdw>
            </a:effectLst>
          </c:spPr>
        </c:majorGridlines>
        <c:numFmt formatCode="#,##0.0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0633920"/>
        <c:crosses val="autoZero"/>
        <c:crossBetween val="between"/>
      </c:valAx>
      <c:serAx>
        <c:axId val="252753680"/>
        <c:scaling>
          <c:orientation val="minMax"/>
        </c:scaling>
        <c:delete val="1"/>
        <c:axPos val="b"/>
        <c:majorTickMark val="out"/>
        <c:minorTickMark val="none"/>
        <c:tickLblPos val="nextTo"/>
        <c:crossAx val="230653888"/>
        <c:crosses val="autoZero"/>
      </c:ser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bg2">
          <a:lumMod val="50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4162631682848479E-2"/>
          <c:y val="0.11425826390165672"/>
          <c:w val="0.94144427646145712"/>
          <c:h val="0.77608032507048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CC6600"/>
            </a:solidFill>
            <a:ln>
              <a:solidFill>
                <a:srgbClr val="FF0000">
                  <a:alpha val="37000"/>
                </a:srgb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>
                <a:outerShdw blurRad="50800" dist="50800" dir="5400000" algn="ctr" rotWithShape="0">
                  <a:schemeClr val="accent3">
                    <a:lumMod val="20000"/>
                    <a:lumOff val="80000"/>
                  </a:scheme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291.39999999999998</c:v>
                </c:pt>
                <c:pt idx="1">
                  <c:v>339.8</c:v>
                </c:pt>
                <c:pt idx="2">
                  <c:v>424.8</c:v>
                </c:pt>
                <c:pt idx="3">
                  <c:v>335.3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D6-4DC1-AAC8-DEA8C68BBD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99090256"/>
        <c:axId val="399091088"/>
      </c:barChart>
      <c:catAx>
        <c:axId val="39909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A5002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9091088"/>
        <c:crosses val="autoZero"/>
        <c:auto val="1"/>
        <c:lblAlgn val="ctr"/>
        <c:lblOffset val="100"/>
        <c:noMultiLvlLbl val="0"/>
      </c:catAx>
      <c:valAx>
        <c:axId val="399091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6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909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50543873124122"/>
          <c:y val="3.480549533177834E-2"/>
          <c:w val="0.79000909734358571"/>
          <c:h val="0.7332578591406405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517.20000000000005</c:v>
                </c:pt>
                <c:pt idx="1">
                  <c:v>674.3</c:v>
                </c:pt>
                <c:pt idx="2">
                  <c:v>595.6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FA-456F-A94B-A54BF77F5AA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3595520"/>
        <c:axId val="683594536"/>
      </c:barChart>
      <c:catAx>
        <c:axId val="683595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594536"/>
        <c:crosses val="autoZero"/>
        <c:auto val="1"/>
        <c:lblAlgn val="ctr"/>
        <c:lblOffset val="100"/>
        <c:noMultiLvlLbl val="0"/>
      </c:catAx>
      <c:valAx>
        <c:axId val="683594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835955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/>
              <a:t>Динамика безвозмездных поступлений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0701162354705661E-2"/>
          <c:y val="4.2241082569596841E-2"/>
          <c:w val="0.93932597101144177"/>
          <c:h val="0.812379032544379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Дотациии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7150"/>
              <a:bevelB w="889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87.1</c:v>
                </c:pt>
                <c:pt idx="1">
                  <c:v>89.6</c:v>
                </c:pt>
                <c:pt idx="2">
                  <c:v>62.4</c:v>
                </c:pt>
                <c:pt idx="3">
                  <c:v>70.3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F0-4A39-A7FF-1B64C8090C5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95250" h="152400"/>
              <a:bevelB w="57150"/>
            </a:sp3d>
          </c:spPr>
          <c:invertIfNegative val="0"/>
          <c:dLbls>
            <c:dLbl>
              <c:idx val="2"/>
              <c:layout>
                <c:manualLayout>
                  <c:x val="-1.8064762070420872E-2"/>
                  <c:y val="-7.01832076452170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F0-4A39-A7FF-1B64C8090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181.3</c:v>
                </c:pt>
                <c:pt idx="1">
                  <c:v>232.8</c:v>
                </c:pt>
                <c:pt idx="2">
                  <c:v>232.7</c:v>
                </c:pt>
                <c:pt idx="3">
                  <c:v>238.9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F0-4A39-A7FF-1B64C8090C5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57150"/>
              <a:bevelB w="69850"/>
            </a:sp3d>
          </c:spPr>
          <c:invertIfNegative val="0"/>
          <c:dLbls>
            <c:dLbl>
              <c:idx val="2"/>
              <c:layout>
                <c:manualLayout>
                  <c:x val="1.1613061330984846E-2"/>
                  <c:y val="-2.339440254840569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F0-4A39-A7FF-1B64C8090C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88.3</c:v>
                </c:pt>
                <c:pt idx="1">
                  <c:v>62.5</c:v>
                </c:pt>
                <c:pt idx="2">
                  <c:v>237.2</c:v>
                </c:pt>
                <c:pt idx="3">
                  <c:v>140.1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AF0-4A39-A7FF-1B64C8090C5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МБТ</c:v>
                </c:pt>
              </c:strCache>
            </c:strRef>
          </c:tx>
          <c:spPr>
            <a:solidFill>
              <a:srgbClr val="0099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/>
              <a:bevelB w="698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7.4</c:v>
                </c:pt>
                <c:pt idx="1">
                  <c:v>9.5</c:v>
                </c:pt>
                <c:pt idx="2">
                  <c:v>9.5</c:v>
                </c:pt>
                <c:pt idx="3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AF0-4A39-A7FF-1B64C8090C5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11256160"/>
        <c:axId val="311253248"/>
      </c:barChart>
      <c:catAx>
        <c:axId val="311256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253248"/>
        <c:crosses val="autoZero"/>
        <c:auto val="1"/>
        <c:lblAlgn val="ctr"/>
        <c:lblOffset val="100"/>
        <c:noMultiLvlLbl val="0"/>
      </c:catAx>
      <c:valAx>
        <c:axId val="31125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rgbClr val="00B05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1256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2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>
          <a:outerShdw blurRad="50800" dist="50800" dir="1320000" algn="ctr" rotWithShape="0">
            <a:srgbClr val="000000">
              <a:alpha val="43137"/>
            </a:srgbClr>
          </a:outerShdw>
        </a:effectLst>
        <a:sp3d/>
      </c:spPr>
    </c:sideWall>
    <c:backWall>
      <c:thickness val="0"/>
      <c:spPr>
        <a:noFill/>
        <a:ln>
          <a:noFill/>
        </a:ln>
        <a:effectLst>
          <a:outerShdw blurRad="50800" dist="50800" dir="1320000" algn="ctr" rotWithShape="0">
            <a:srgbClr val="000000">
              <a:alpha val="43137"/>
            </a:srgbClr>
          </a:outerShdw>
        </a:effectLst>
        <a:sp3d/>
      </c:spPr>
    </c:backWall>
    <c:plotArea>
      <c:layout>
        <c:manualLayout>
          <c:layoutTarget val="inner"/>
          <c:xMode val="edge"/>
          <c:yMode val="edge"/>
          <c:x val="0.17214609645025081"/>
          <c:y val="2.4372610280391442E-2"/>
          <c:w val="0.79558950895996416"/>
          <c:h val="0.85674627571859951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720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2024(перв. план)</c:v>
                </c:pt>
                <c:pt idx="1">
                  <c:v>2024 (Оценка)</c:v>
                </c:pt>
                <c:pt idx="2">
                  <c:v>2025 Прогноз </c:v>
                </c:pt>
                <c:pt idx="3">
                  <c:v>2026 Прогноз</c:v>
                </c:pt>
                <c:pt idx="4">
                  <c:v>2027 Прогноз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76.5</c:v>
                </c:pt>
                <c:pt idx="1">
                  <c:v>109.36799999999999</c:v>
                </c:pt>
                <c:pt idx="2">
                  <c:v>119.211</c:v>
                </c:pt>
                <c:pt idx="3">
                  <c:v>128.74799999999999</c:v>
                </c:pt>
                <c:pt idx="4">
                  <c:v>137.76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71-488B-88A7-5EB28B39DC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2"/>
        <c:shape val="box"/>
        <c:axId val="1779312575"/>
        <c:axId val="1779316319"/>
        <c:axId val="0"/>
      </c:bar3DChart>
      <c:catAx>
        <c:axId val="1779312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79316319"/>
        <c:crosses val="autoZero"/>
        <c:auto val="1"/>
        <c:lblAlgn val="ctr"/>
        <c:lblOffset val="100"/>
        <c:noMultiLvlLbl val="0"/>
      </c:catAx>
      <c:valAx>
        <c:axId val="1779316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793125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289193615257048"/>
          <c:y val="9.8864170064642376E-2"/>
          <c:w val="0.7425326492537313"/>
          <c:h val="0.7889017914653643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275704809286898E-2"/>
                  <c:y val="-6.47315171130762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2B9-4D35-9A35-5D024720624B}"/>
                </c:ext>
              </c:extLst>
            </c:dLbl>
            <c:dLbl>
              <c:idx val="1"/>
              <c:layout>
                <c:manualLayout>
                  <c:x val="3.2908374792702956E-2"/>
                  <c:y val="-1.0788586185512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B9-4D35-9A35-5D024720624B}"/>
                </c:ext>
              </c:extLst>
            </c:dLbl>
            <c:dLbl>
              <c:idx val="2"/>
              <c:layout>
                <c:manualLayout>
                  <c:x val="2.89593698175787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2B9-4D35-9A35-5D024720624B}"/>
                </c:ext>
              </c:extLst>
            </c:dLbl>
            <c:dLbl>
              <c:idx val="3"/>
              <c:layout>
                <c:manualLayout>
                  <c:x val="3.2908374792702956E-2"/>
                  <c:y val="-2.1577172371025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B9-4D35-9A35-5D024720624B}"/>
                </c:ext>
              </c:extLst>
            </c:dLbl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Первоначальный план</c:v>
                </c:pt>
                <c:pt idx="1">
                  <c:v>Прогноз 2025</c:v>
                </c:pt>
                <c:pt idx="2">
                  <c:v>Прогноз 2026</c:v>
                </c:pt>
                <c:pt idx="3">
                  <c:v>Прогноз 2027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24.7</c:v>
                </c:pt>
                <c:pt idx="1">
                  <c:v>25.9</c:v>
                </c:pt>
                <c:pt idx="2">
                  <c:v>26</c:v>
                </c:pt>
                <c:pt idx="3">
                  <c:v>26.6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4-52B9-4D35-9A35-5D02472062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 на имущество ФЛ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163349917081261E-2"/>
                  <c:y val="-3.8838910267845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2B9-4D35-9A35-5D024720624B}"/>
                </c:ext>
              </c:extLst>
            </c:dLbl>
            <c:dLbl>
              <c:idx val="1"/>
              <c:layout>
                <c:manualLayout>
                  <c:x val="7.8980099502487557E-3"/>
                  <c:y val="-2.589260684523050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l">
                      <a:defRPr sz="20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5C4A4D-8997-4324-B176-A65FA93AE0AC}" type="VALUE">
                      <a:rPr lang="en-US" u="none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pPr algn="l">
                        <a:defRPr sz="20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20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2B9-4D35-9A35-5D024720624B}"/>
                </c:ext>
              </c:extLst>
            </c:dLbl>
            <c:dLbl>
              <c:idx val="2"/>
              <c:layout>
                <c:manualLayout>
                  <c:x val="2.1061359867330015E-2"/>
                  <c:y val="-1.9419455133922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2B9-4D35-9A35-5D024720624B}"/>
                </c:ext>
              </c:extLst>
            </c:dLbl>
            <c:dLbl>
              <c:idx val="3"/>
              <c:layout>
                <c:manualLayout>
                  <c:x val="2.3694029850746267E-2"/>
                  <c:y val="-1.29463034226152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2B9-4D35-9A35-5D024720624B}"/>
                </c:ext>
              </c:extLst>
            </c:dLbl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Первоначальный план</c:v>
                </c:pt>
                <c:pt idx="1">
                  <c:v>Прогноз 2025</c:v>
                </c:pt>
                <c:pt idx="2">
                  <c:v>Прогноз 2026</c:v>
                </c:pt>
                <c:pt idx="3">
                  <c:v>Прогноз 2027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5.3</c:v>
                </c:pt>
                <c:pt idx="1">
                  <c:v>6.2</c:v>
                </c:pt>
                <c:pt idx="2">
                  <c:v>6.3</c:v>
                </c:pt>
                <c:pt idx="3">
                  <c:v>6.59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9-52B9-4D35-9A35-5D02472062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Первоначальный план</c:v>
                </c:pt>
                <c:pt idx="1">
                  <c:v>Прогноз 2025</c:v>
                </c:pt>
                <c:pt idx="2">
                  <c:v>Прогноз 2026</c:v>
                </c:pt>
                <c:pt idx="3">
                  <c:v>Прогноз 2027</c:v>
                </c:pt>
              </c:strCache>
            </c:strRef>
          </c:cat>
          <c:val>
            <c:numRef>
              <c:f>Лист1!$D$2:$D$5</c:f>
            </c:numRef>
          </c:val>
          <c:extLst>
            <c:ext xmlns:c16="http://schemas.microsoft.com/office/drawing/2014/chart" uri="{C3380CC4-5D6E-409C-BE32-E72D297353CC}">
              <c16:uniqueId val="{0000000A-52B9-4D35-9A35-5D02472062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0"/>
        <c:gapDepth val="102"/>
        <c:shape val="box"/>
        <c:axId val="1209343727"/>
        <c:axId val="1209334159"/>
        <c:axId val="0"/>
      </c:bar3DChart>
      <c:catAx>
        <c:axId val="12093437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PT Astra Serif" panose="020A0603040505020204" pitchFamily="18" charset="-52"/>
                <a:cs typeface="Arial" panose="020B0604020202020204" pitchFamily="34" charset="0"/>
              </a:defRPr>
            </a:pPr>
            <a:endParaRPr lang="ru-RU"/>
          </a:p>
        </c:txPr>
        <c:crossAx val="1209334159"/>
        <c:crosses val="autoZero"/>
        <c:auto val="1"/>
        <c:lblAlgn val="ctr"/>
        <c:lblOffset val="100"/>
        <c:noMultiLvlLbl val="0"/>
      </c:catAx>
      <c:valAx>
        <c:axId val="120933415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>
              <a:outerShdw blurRad="50800" dist="50800" dir="5400000" algn="ctr" rotWithShape="0">
                <a:schemeClr val="tx1">
                  <a:lumMod val="50000"/>
                  <a:lumOff val="50000"/>
                </a:schemeClr>
              </a:outerShdw>
            </a:effectLst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09343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861958661417324E-2"/>
          <c:y val="1.7742186408576131E-2"/>
          <c:w val="0.9461380413385827"/>
          <c:h val="0.74189648487349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rgbClr val="00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Перв. план 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2.95</c:v>
                </c:pt>
                <c:pt idx="1">
                  <c:v>4.4000000000000004</c:v>
                </c:pt>
                <c:pt idx="2">
                  <c:v>4.5999999999999996</c:v>
                </c:pt>
                <c:pt idx="3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4A-4A6C-8393-CCB02AB458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rgbClr val="A5002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Перв. план 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2.2000000000000002</c:v>
                </c:pt>
                <c:pt idx="1">
                  <c:v>2.4</c:v>
                </c:pt>
                <c:pt idx="2">
                  <c:v>2.6</c:v>
                </c:pt>
                <c:pt idx="3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4A-4A6C-8393-CCB02AB4587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ЕСХН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Перв. план 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strCache>
            </c:strRef>
          </c:cat>
          <c:val>
            <c:numRef>
              <c:f>Лист1!$D$2:$D$5</c:f>
            </c:numRef>
          </c:val>
          <c:extLst>
            <c:ext xmlns:c16="http://schemas.microsoft.com/office/drawing/2014/chart" uri="{C3380CC4-5D6E-409C-BE32-E72D297353CC}">
              <c16:uniqueId val="{00000002-894A-4A6C-8393-CCB02AB458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66607375"/>
        <c:axId val="1566601967"/>
      </c:barChart>
      <c:catAx>
        <c:axId val="1566607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6601967"/>
        <c:crosses val="autoZero"/>
        <c:auto val="1"/>
        <c:lblAlgn val="ctr"/>
        <c:lblOffset val="100"/>
        <c:noMultiLvlLbl val="0"/>
      </c:catAx>
      <c:valAx>
        <c:axId val="1566601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6607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13543067780249"/>
          <c:y val="2.2921751178898567E-2"/>
          <c:w val="0.8939975338334929"/>
          <c:h val="0.76894408446095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ЕСХН</c:v>
                </c:pt>
              </c:strCache>
            </c:strRef>
          </c:tx>
          <c:spPr>
            <a:solidFill>
              <a:srgbClr val="00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Перв.план 2024</c:v>
                </c:pt>
                <c:pt idx="1">
                  <c:v>Уточн.план 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0.1</c:v>
                </c:pt>
                <c:pt idx="1">
                  <c:v>3.0000000000000001E-3</c:v>
                </c:pt>
                <c:pt idx="2">
                  <c:v>3.0000000000000001E-3</c:v>
                </c:pt>
                <c:pt idx="3">
                  <c:v>3.0000000000000001E-3</c:v>
                </c:pt>
                <c:pt idx="4">
                  <c:v>3.0000000000000001E-3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46-4B5F-B482-C46E1F2FAC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65309375"/>
        <c:axId val="1565307711"/>
      </c:barChart>
      <c:catAx>
        <c:axId val="1565309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5307711"/>
        <c:crosses val="autoZero"/>
        <c:auto val="1"/>
        <c:lblAlgn val="ctr"/>
        <c:lblOffset val="100"/>
        <c:noMultiLvlLbl val="0"/>
      </c:catAx>
      <c:valAx>
        <c:axId val="15653077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5309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254582349929219"/>
          <c:y val="4.3704193124756943E-2"/>
          <c:w val="0.87305755393742646"/>
          <c:h val="0.8480711801877890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Гос.пошлина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2024</c:v>
                </c:pt>
                <c:pt idx="1">
                  <c:v>Прогноз 2025</c:v>
                </c:pt>
                <c:pt idx="2">
                  <c:v>Прогноз 2026</c:v>
                </c:pt>
                <c:pt idx="3">
                  <c:v>Прогноз 2027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2.1</c:v>
                </c:pt>
                <c:pt idx="1">
                  <c:v>2.1</c:v>
                </c:pt>
                <c:pt idx="2">
                  <c:v>2.1</c:v>
                </c:pt>
                <c:pt idx="3">
                  <c:v>2.2000000000000002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0-4003-4D2A-B2FE-371A35B76E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2024</c:v>
                </c:pt>
                <c:pt idx="1">
                  <c:v>Прогноз 2025</c:v>
                </c:pt>
                <c:pt idx="2">
                  <c:v>Прогноз 2026</c:v>
                </c:pt>
                <c:pt idx="3">
                  <c:v>Прогноз 2027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10.1</c:v>
                </c:pt>
                <c:pt idx="2">
                  <c:v>10.3</c:v>
                </c:pt>
                <c:pt idx="3">
                  <c:v>10.8</c:v>
                </c:pt>
              </c:numCache>
            </c:numRef>
          </c:val>
          <c:shape val="pyramid"/>
          <c:extLst>
            <c:ext xmlns:c16="http://schemas.microsoft.com/office/drawing/2014/chart" uri="{C3380CC4-5D6E-409C-BE32-E72D297353CC}">
              <c16:uniqueId val="{00000001-4003-4D2A-B2FE-371A35B76E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65306047"/>
        <c:axId val="1565298975"/>
        <c:axId val="0"/>
      </c:bar3DChart>
      <c:catAx>
        <c:axId val="15653060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5298975"/>
        <c:crosses val="autoZero"/>
        <c:auto val="1"/>
        <c:lblAlgn val="ctr"/>
        <c:lblOffset val="100"/>
        <c:noMultiLvlLbl val="0"/>
      </c:catAx>
      <c:valAx>
        <c:axId val="1565298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53060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10"/>
      <c:depthPercent val="13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979207677165357E-2"/>
          <c:y val="2.8007810777078569E-2"/>
          <c:w val="0.92383329232283462"/>
          <c:h val="0.85906626113027429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spPr>
            <a:solidFill>
              <a:srgbClr val="0099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.10154201003501574"/>
                  <c:y val="-4.27190220236748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C9-4D2D-9325-DD0A534AC096}"/>
                </c:ext>
              </c:extLst>
            </c:dLbl>
            <c:dLbl>
              <c:idx val="1"/>
              <c:layout>
                <c:manualLayout>
                  <c:x val="0.10154201003501574"/>
                  <c:y val="2.13595110118362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C9-4D2D-9325-DD0A534AC096}"/>
                </c:ext>
              </c:extLst>
            </c:dLbl>
            <c:dLbl>
              <c:idx val="2"/>
              <c:layout>
                <c:manualLayout>
                  <c:x val="0.10154201003501574"/>
                  <c:y val="-2.13595110118370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4C9-4D2D-9325-DD0A534AC096}"/>
                </c:ext>
              </c:extLst>
            </c:dLbl>
            <c:dLbl>
              <c:idx val="3"/>
              <c:layout>
                <c:manualLayout>
                  <c:x val="8.935696883081384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C9-4D2D-9325-DD0A534AC0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Первичный 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10.199999999999999</c:v>
                </c:pt>
                <c:pt idx="1">
                  <c:v>14.1</c:v>
                </c:pt>
                <c:pt idx="2">
                  <c:v>13.3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4C9-4D2D-9325-DD0A534AC0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3418649232214476E-2"/>
                  <c:y val="-2.135951101183723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C9-4D2D-9325-DD0A534AC096}"/>
                </c:ext>
              </c:extLst>
            </c:dLbl>
            <c:dLbl>
              <c:idx val="1"/>
              <c:layout>
                <c:manualLayout>
                  <c:x val="9.7480329633615109E-2"/>
                  <c:y val="1.49516577082859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4C9-4D2D-9325-DD0A534AC096}"/>
                </c:ext>
              </c:extLst>
            </c:dLbl>
            <c:dLbl>
              <c:idx val="2"/>
              <c:layout>
                <c:manualLayout>
                  <c:x val="0.10018811656788219"/>
                  <c:y val="6.407853303551111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C9-4D2D-9325-DD0A534AC096}"/>
                </c:ext>
              </c:extLst>
            </c:dLbl>
            <c:dLbl>
              <c:idx val="3"/>
              <c:layout>
                <c:manualLayout>
                  <c:x val="0.10018811656788219"/>
                  <c:y val="-1.9579325578810761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4C9-4D2D-9325-DD0A534AC0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Первичный 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5.0999999999999996</c:v>
                </c:pt>
                <c:pt idx="1">
                  <c:v>5.0999999999999996</c:v>
                </c:pt>
                <c:pt idx="2">
                  <c:v>5.2</c:v>
                </c:pt>
                <c:pt idx="3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4C9-4D2D-9325-DD0A534AC09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19701024"/>
        <c:axId val="319714336"/>
        <c:axId val="0"/>
      </c:bar3DChart>
      <c:catAx>
        <c:axId val="31970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9714336"/>
        <c:crosses val="autoZero"/>
        <c:auto val="1"/>
        <c:lblAlgn val="ctr"/>
        <c:lblOffset val="100"/>
        <c:noMultiLvlLbl val="0"/>
      </c:catAx>
      <c:valAx>
        <c:axId val="31971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9701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4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7C8-42A1-BEB7-4E60B632D715}"/>
              </c:ext>
            </c:extLst>
          </c:dPt>
          <c:dPt>
            <c:idx val="1"/>
            <c:bubble3D val="0"/>
            <c:explosion val="9"/>
            <c:spPr>
              <a:solidFill>
                <a:srgbClr val="FF66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7C8-42A1-BEB7-4E60B632D715}"/>
              </c:ext>
            </c:extLst>
          </c:dPt>
          <c:dPt>
            <c:idx val="2"/>
            <c:bubble3D val="0"/>
            <c:explosion val="10"/>
            <c:spPr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7C8-42A1-BEB7-4E60B632D715}"/>
              </c:ext>
            </c:extLst>
          </c:dPt>
          <c:dPt>
            <c:idx val="3"/>
            <c:bubble3D val="0"/>
            <c:explosion val="14"/>
            <c:spPr>
              <a:solidFill>
                <a:srgbClr val="7030A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7C8-42A1-BEB7-4E60B632D715}"/>
              </c:ext>
            </c:extLst>
          </c:dPt>
          <c:dPt>
            <c:idx val="4"/>
            <c:bubble3D val="0"/>
            <c:explosion val="13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7C8-42A1-BEB7-4E60B632D715}"/>
              </c:ext>
            </c:extLst>
          </c:dPt>
          <c:dPt>
            <c:idx val="5"/>
            <c:bubble3D val="0"/>
            <c:explosion val="9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F7C8-42A1-BEB7-4E60B632D715}"/>
              </c:ext>
            </c:extLst>
          </c:dPt>
          <c:dPt>
            <c:idx val="6"/>
            <c:bubble3D val="0"/>
            <c:explosion val="7"/>
            <c:spPr>
              <a:solidFill>
                <a:srgbClr val="C0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F7C8-42A1-BEB7-4E60B632D71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F7C8-42A1-BEB7-4E60B632D715}"/>
              </c:ext>
            </c:extLst>
          </c:dPt>
          <c:dLbls>
            <c:dLbl>
              <c:idx val="0"/>
              <c:layout>
                <c:manualLayout>
                  <c:x val="1.5138656496062991E-2"/>
                  <c:y val="-5.494118756513363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C8-42A1-BEB7-4E60B632D715}"/>
                </c:ext>
              </c:extLst>
            </c:dLbl>
            <c:dLbl>
              <c:idx val="1"/>
              <c:layout>
                <c:manualLayout>
                  <c:x val="0.11416572342519685"/>
                  <c:y val="2.85575769834167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C8-42A1-BEB7-4E60B632D71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F7C8-42A1-BEB7-4E60B632D715}"/>
                </c:ext>
              </c:extLst>
            </c:dLbl>
            <c:dLbl>
              <c:idx val="3"/>
              <c:layout>
                <c:manualLayout>
                  <c:x val="9.1406250000000005E-4"/>
                  <c:y val="-8.9115459577050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7C8-42A1-BEB7-4E60B632D715}"/>
                </c:ext>
              </c:extLst>
            </c:dLbl>
            <c:dLbl>
              <c:idx val="4"/>
              <c:layout>
                <c:manualLayout>
                  <c:x val="1.3756766732283465E-3"/>
                  <c:y val="7.466042847807403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7C8-42A1-BEB7-4E60B632D715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F7C8-42A1-BEB7-4E60B632D715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D-F7C8-42A1-BEB7-4E60B632D715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F-F7C8-42A1-BEB7-4E60B632D7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7"/>
                <c:pt idx="0">
                  <c:v>Образование </c:v>
                </c:pt>
                <c:pt idx="1">
                  <c:v>Культура</c:v>
                </c:pt>
                <c:pt idx="2">
                  <c:v>Социальная политика</c:v>
                </c:pt>
                <c:pt idx="3">
                  <c:v>Физическая культура и спорт</c:v>
                </c:pt>
                <c:pt idx="4">
                  <c:v>Реальный сектор </c:v>
                </c:pt>
                <c:pt idx="5">
                  <c:v>Общегосударственные вопросы</c:v>
                </c:pt>
                <c:pt idx="6">
                  <c:v>Национальная оборона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339.8</c:v>
                </c:pt>
                <c:pt idx="1">
                  <c:v>28.3</c:v>
                </c:pt>
                <c:pt idx="2">
                  <c:v>19.5</c:v>
                </c:pt>
                <c:pt idx="3">
                  <c:v>25.4</c:v>
                </c:pt>
                <c:pt idx="4">
                  <c:v>96</c:v>
                </c:pt>
                <c:pt idx="5">
                  <c:v>75.599999999999994</c:v>
                </c:pt>
                <c:pt idx="6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F7C8-42A1-BEB7-4E60B632D715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>
        <a:lumMod val="20000"/>
        <a:lumOff val="80000"/>
      </a:schemeClr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2E690B-B69D-466E-80F7-2224664F2A62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CE9026-CE3D-430D-BE3F-E349FF6B0324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3200" b="1" dirty="0">
              <a:latin typeface="+mn-lt"/>
            </a:rPr>
            <a:t>Цели бюджета для граждан</a:t>
          </a:r>
        </a:p>
      </dgm:t>
    </dgm:pt>
    <dgm:pt modelId="{BDCF98F6-F327-48FD-955A-FFB3B5618293}" type="parTrans" cxnId="{F05A5863-F746-4A80-9926-6D5A9DD76C2C}">
      <dgm:prSet/>
      <dgm:spPr/>
      <dgm:t>
        <a:bodyPr/>
        <a:lstStyle/>
        <a:p>
          <a:endParaRPr lang="ru-RU" sz="1400" b="0">
            <a:latin typeface="+mn-lt"/>
          </a:endParaRPr>
        </a:p>
      </dgm:t>
    </dgm:pt>
    <dgm:pt modelId="{46D40052-B4A1-45CB-B735-8D202A69AC24}" type="sibTrans" cxnId="{F05A5863-F746-4A80-9926-6D5A9DD76C2C}">
      <dgm:prSet/>
      <dgm:spPr/>
      <dgm:t>
        <a:bodyPr/>
        <a:lstStyle/>
        <a:p>
          <a:endParaRPr lang="ru-RU" sz="1400" b="0">
            <a:latin typeface="+mn-lt"/>
          </a:endParaRPr>
        </a:p>
      </dgm:t>
    </dgm:pt>
    <dgm:pt modelId="{527E931C-10BD-4620-B6A0-BA41DC427501}">
      <dgm:prSet phldrT="[Текст]" custT="1"/>
      <dgm:spPr>
        <a:solidFill>
          <a:srgbClr val="CCECFF"/>
        </a:solidFill>
        <a:effectLst>
          <a:outerShdw blurRad="50800" dist="50800" dir="5400000" algn="ctr" rotWithShape="0">
            <a:srgbClr val="00B050"/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>
              <a:solidFill>
                <a:schemeClr val="tx1"/>
              </a:solidFill>
              <a:latin typeface="+mn-lt"/>
            </a:rPr>
            <a:t>Повышение финансовой грамотности населения</a:t>
          </a:r>
        </a:p>
      </dgm:t>
    </dgm:pt>
    <dgm:pt modelId="{F214A7D3-04C5-4410-A6FB-2AF467137895}" type="parTrans" cxnId="{26D154ED-01BB-4EE0-87A0-D6DDE96433D5}">
      <dgm:prSet custT="1"/>
      <dgm:spPr/>
      <dgm:t>
        <a:bodyPr/>
        <a:lstStyle/>
        <a:p>
          <a:endParaRPr lang="ru-RU" sz="1800" b="0" dirty="0">
            <a:latin typeface="+mn-lt"/>
          </a:endParaRPr>
        </a:p>
      </dgm:t>
    </dgm:pt>
    <dgm:pt modelId="{CFFD6651-450B-4C3B-B8AC-ECDCB107BC27}" type="sibTrans" cxnId="{26D154ED-01BB-4EE0-87A0-D6DDE96433D5}">
      <dgm:prSet/>
      <dgm:spPr/>
      <dgm:t>
        <a:bodyPr/>
        <a:lstStyle/>
        <a:p>
          <a:endParaRPr lang="ru-RU" sz="1400" b="0">
            <a:latin typeface="+mn-lt"/>
          </a:endParaRPr>
        </a:p>
      </dgm:t>
    </dgm:pt>
    <dgm:pt modelId="{7BD6DBB1-2B92-4D12-8074-F781010479EB}">
      <dgm:prSet phldrT="[Текст]" custT="1"/>
      <dgm:spPr>
        <a:solidFill>
          <a:srgbClr val="33CCFF"/>
        </a:solidFill>
        <a:effectLst>
          <a:outerShdw blurRad="50800" dist="50800" dir="5400000" algn="ctr" rotWithShape="0">
            <a:srgbClr val="0099FF"/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720" b="1" dirty="0">
              <a:solidFill>
                <a:schemeClr val="tx1"/>
              </a:solidFill>
              <a:latin typeface="+mn-lt"/>
            </a:rPr>
            <a:t>Взаимодействие</a:t>
          </a:r>
          <a:r>
            <a:rPr lang="ru-RU" sz="1740" b="1" dirty="0">
              <a:solidFill>
                <a:schemeClr val="tx1"/>
              </a:solidFill>
              <a:latin typeface="+mn-lt"/>
            </a:rPr>
            <a:t> муниципальной </a:t>
          </a:r>
          <a:r>
            <a:rPr lang="ru-RU" sz="1720" b="1" dirty="0">
              <a:solidFill>
                <a:schemeClr val="tx1"/>
              </a:solidFill>
              <a:latin typeface="+mn-lt"/>
            </a:rPr>
            <a:t>власти и гражданина, общественный контроль</a:t>
          </a:r>
        </a:p>
      </dgm:t>
    </dgm:pt>
    <dgm:pt modelId="{C093179F-C7FB-4D7D-9EB1-C9D6C4067D6C}" type="parTrans" cxnId="{A9B27B1C-9A13-4FBE-9FFC-9539AA44D046}">
      <dgm:prSet custT="1"/>
      <dgm:spPr/>
      <dgm:t>
        <a:bodyPr/>
        <a:lstStyle/>
        <a:p>
          <a:endParaRPr lang="ru-RU" sz="1800" b="0" dirty="0">
            <a:latin typeface="+mn-lt"/>
          </a:endParaRPr>
        </a:p>
      </dgm:t>
    </dgm:pt>
    <dgm:pt modelId="{2458B955-AEE5-45B3-B0AF-A764DDD9B09F}" type="sibTrans" cxnId="{A9B27B1C-9A13-4FBE-9FFC-9539AA44D046}">
      <dgm:prSet/>
      <dgm:spPr/>
      <dgm:t>
        <a:bodyPr/>
        <a:lstStyle/>
        <a:p>
          <a:endParaRPr lang="ru-RU" sz="1400" b="0">
            <a:latin typeface="+mn-lt"/>
          </a:endParaRPr>
        </a:p>
      </dgm:t>
    </dgm:pt>
    <dgm:pt modelId="{FBE014D7-5E76-49C7-A1A9-7BBDD9625565}">
      <dgm:prSet phldrT="[Текст]" custT="1"/>
      <dgm:spPr>
        <a:solidFill>
          <a:srgbClr val="FF99FF"/>
        </a:solidFill>
        <a:effectLst>
          <a:outerShdw blurRad="50800" dist="50800" dir="5400000" algn="ctr" rotWithShape="0">
            <a:srgbClr val="FF66CC"/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>
              <a:solidFill>
                <a:schemeClr val="tx1"/>
              </a:solidFill>
              <a:latin typeface="+mn-lt"/>
            </a:rPr>
            <a:t>Раскрытие информации о местном бюджете</a:t>
          </a:r>
        </a:p>
      </dgm:t>
    </dgm:pt>
    <dgm:pt modelId="{61EDAE60-C41B-4BCD-88B8-154C30511853}" type="parTrans" cxnId="{93DB3D7F-AF46-423B-A666-C2CC6AFDB0FB}">
      <dgm:prSet custT="1"/>
      <dgm:spPr/>
      <dgm:t>
        <a:bodyPr/>
        <a:lstStyle/>
        <a:p>
          <a:endParaRPr lang="ru-RU" sz="1800" b="0" dirty="0">
            <a:latin typeface="+mn-lt"/>
          </a:endParaRPr>
        </a:p>
      </dgm:t>
    </dgm:pt>
    <dgm:pt modelId="{9414FDC6-9794-44A0-9C40-B41E80EE4D82}" type="sibTrans" cxnId="{93DB3D7F-AF46-423B-A666-C2CC6AFDB0FB}">
      <dgm:prSet/>
      <dgm:spPr/>
      <dgm:t>
        <a:bodyPr/>
        <a:lstStyle/>
        <a:p>
          <a:endParaRPr lang="ru-RU" sz="1400" b="0">
            <a:latin typeface="+mn-lt"/>
          </a:endParaRPr>
        </a:p>
      </dgm:t>
    </dgm:pt>
    <dgm:pt modelId="{2B19FFFA-05D5-4CE0-996A-A8D33657D23C}" type="pres">
      <dgm:prSet presAssocID="{722E690B-B69D-466E-80F7-2224664F2A6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BB62ED2-F64A-4289-AB0D-359FB614A75C}" type="pres">
      <dgm:prSet presAssocID="{52CE9026-CE3D-430D-BE3F-E349FF6B0324}" presName="centerShape" presStyleLbl="node0" presStyleIdx="0" presStyleCnt="1" custScaleX="282154" custScaleY="152054" custLinFactNeighborX="-51" custLinFactNeighborY="-9181"/>
      <dgm:spPr/>
    </dgm:pt>
    <dgm:pt modelId="{9D958027-BF3B-4366-956E-70FE03951D28}" type="pres">
      <dgm:prSet presAssocID="{F214A7D3-04C5-4410-A6FB-2AF467137895}" presName="parTrans" presStyleLbl="sibTrans2D1" presStyleIdx="0" presStyleCnt="3"/>
      <dgm:spPr/>
    </dgm:pt>
    <dgm:pt modelId="{E1EB67B9-3A2F-4F85-BCD4-78A4F3B529DD}" type="pres">
      <dgm:prSet presAssocID="{F214A7D3-04C5-4410-A6FB-2AF467137895}" presName="connectorText" presStyleLbl="sibTrans2D1" presStyleIdx="0" presStyleCnt="3"/>
      <dgm:spPr/>
    </dgm:pt>
    <dgm:pt modelId="{3C9EE263-9388-4883-B841-712C408A55E1}" type="pres">
      <dgm:prSet presAssocID="{527E931C-10BD-4620-B6A0-BA41DC427501}" presName="node" presStyleLbl="node1" presStyleIdx="0" presStyleCnt="3" custScaleX="230705" custScaleY="93764" custRadScaleRad="91862" custRadScaleInc="732">
        <dgm:presLayoutVars>
          <dgm:bulletEnabled val="1"/>
        </dgm:presLayoutVars>
      </dgm:prSet>
      <dgm:spPr/>
    </dgm:pt>
    <dgm:pt modelId="{7BFA095B-CD43-4D29-A737-ECD70DAA242D}" type="pres">
      <dgm:prSet presAssocID="{C093179F-C7FB-4D7D-9EB1-C9D6C4067D6C}" presName="parTrans" presStyleLbl="sibTrans2D1" presStyleIdx="1" presStyleCnt="3"/>
      <dgm:spPr/>
    </dgm:pt>
    <dgm:pt modelId="{038CC1D4-D734-4E53-9BFE-96CB44F3A804}" type="pres">
      <dgm:prSet presAssocID="{C093179F-C7FB-4D7D-9EB1-C9D6C4067D6C}" presName="connectorText" presStyleLbl="sibTrans2D1" presStyleIdx="1" presStyleCnt="3"/>
      <dgm:spPr/>
    </dgm:pt>
    <dgm:pt modelId="{BB91CDF0-BEF9-4D2A-8C87-AE6DCB3706A8}" type="pres">
      <dgm:prSet presAssocID="{7BD6DBB1-2B92-4D12-8074-F781010479EB}" presName="node" presStyleLbl="node1" presStyleIdx="1" presStyleCnt="3" custScaleX="263267" custScaleY="123651">
        <dgm:presLayoutVars>
          <dgm:bulletEnabled val="1"/>
        </dgm:presLayoutVars>
      </dgm:prSet>
      <dgm:spPr/>
    </dgm:pt>
    <dgm:pt modelId="{BBF26A47-C905-479F-AA4D-05AC26348D53}" type="pres">
      <dgm:prSet presAssocID="{61EDAE60-C41B-4BCD-88B8-154C30511853}" presName="parTrans" presStyleLbl="sibTrans2D1" presStyleIdx="2" presStyleCnt="3"/>
      <dgm:spPr/>
    </dgm:pt>
    <dgm:pt modelId="{FC98881C-470F-479B-A05A-90644B515B0C}" type="pres">
      <dgm:prSet presAssocID="{61EDAE60-C41B-4BCD-88B8-154C30511853}" presName="connectorText" presStyleLbl="sibTrans2D1" presStyleIdx="2" presStyleCnt="3"/>
      <dgm:spPr/>
    </dgm:pt>
    <dgm:pt modelId="{74B2B16F-90F2-4459-8284-B5807EACC02D}" type="pres">
      <dgm:prSet presAssocID="{FBE014D7-5E76-49C7-A1A9-7BBDD9625565}" presName="node" presStyleLbl="node1" presStyleIdx="2" presStyleCnt="3" custScaleX="251417" custScaleY="118296">
        <dgm:presLayoutVars>
          <dgm:bulletEnabled val="1"/>
        </dgm:presLayoutVars>
      </dgm:prSet>
      <dgm:spPr/>
    </dgm:pt>
  </dgm:ptLst>
  <dgm:cxnLst>
    <dgm:cxn modelId="{A9B27B1C-9A13-4FBE-9FFC-9539AA44D046}" srcId="{52CE9026-CE3D-430D-BE3F-E349FF6B0324}" destId="{7BD6DBB1-2B92-4D12-8074-F781010479EB}" srcOrd="1" destOrd="0" parTransId="{C093179F-C7FB-4D7D-9EB1-C9D6C4067D6C}" sibTransId="{2458B955-AEE5-45B3-B0AF-A764DDD9B09F}"/>
    <dgm:cxn modelId="{8802663D-A042-4AF3-9EBA-3707C09EC8C0}" type="presOf" srcId="{F214A7D3-04C5-4410-A6FB-2AF467137895}" destId="{E1EB67B9-3A2F-4F85-BCD4-78A4F3B529DD}" srcOrd="1" destOrd="0" presId="urn:microsoft.com/office/officeart/2005/8/layout/radial5"/>
    <dgm:cxn modelId="{F05A5863-F746-4A80-9926-6D5A9DD76C2C}" srcId="{722E690B-B69D-466E-80F7-2224664F2A62}" destId="{52CE9026-CE3D-430D-BE3F-E349FF6B0324}" srcOrd="0" destOrd="0" parTransId="{BDCF98F6-F327-48FD-955A-FFB3B5618293}" sibTransId="{46D40052-B4A1-45CB-B735-8D202A69AC24}"/>
    <dgm:cxn modelId="{67369067-0F46-4BAC-84B5-A35863926611}" type="presOf" srcId="{527E931C-10BD-4620-B6A0-BA41DC427501}" destId="{3C9EE263-9388-4883-B841-712C408A55E1}" srcOrd="0" destOrd="0" presId="urn:microsoft.com/office/officeart/2005/8/layout/radial5"/>
    <dgm:cxn modelId="{608C947A-2142-4DA1-806F-16E500AEDFB4}" type="presOf" srcId="{FBE014D7-5E76-49C7-A1A9-7BBDD9625565}" destId="{74B2B16F-90F2-4459-8284-B5807EACC02D}" srcOrd="0" destOrd="0" presId="urn:microsoft.com/office/officeart/2005/8/layout/radial5"/>
    <dgm:cxn modelId="{5B526E7C-44A5-4501-981C-F64A1DDBB2CB}" type="presOf" srcId="{7BD6DBB1-2B92-4D12-8074-F781010479EB}" destId="{BB91CDF0-BEF9-4D2A-8C87-AE6DCB3706A8}" srcOrd="0" destOrd="0" presId="urn:microsoft.com/office/officeart/2005/8/layout/radial5"/>
    <dgm:cxn modelId="{93DB3D7F-AF46-423B-A666-C2CC6AFDB0FB}" srcId="{52CE9026-CE3D-430D-BE3F-E349FF6B0324}" destId="{FBE014D7-5E76-49C7-A1A9-7BBDD9625565}" srcOrd="2" destOrd="0" parTransId="{61EDAE60-C41B-4BCD-88B8-154C30511853}" sibTransId="{9414FDC6-9794-44A0-9C40-B41E80EE4D82}"/>
    <dgm:cxn modelId="{1DC8D77F-258A-4034-B0B0-D44853FCAE4B}" type="presOf" srcId="{C093179F-C7FB-4D7D-9EB1-C9D6C4067D6C}" destId="{038CC1D4-D734-4E53-9BFE-96CB44F3A804}" srcOrd="1" destOrd="0" presId="urn:microsoft.com/office/officeart/2005/8/layout/radial5"/>
    <dgm:cxn modelId="{BA45C58D-DC35-49F5-A3DE-4A0A2C989E15}" type="presOf" srcId="{61EDAE60-C41B-4BCD-88B8-154C30511853}" destId="{BBF26A47-C905-479F-AA4D-05AC26348D53}" srcOrd="0" destOrd="0" presId="urn:microsoft.com/office/officeart/2005/8/layout/radial5"/>
    <dgm:cxn modelId="{C23CF1A0-C811-4E79-A1CE-ED1E02EA0B46}" type="presOf" srcId="{52CE9026-CE3D-430D-BE3F-E349FF6B0324}" destId="{BBB62ED2-F64A-4289-AB0D-359FB614A75C}" srcOrd="0" destOrd="0" presId="urn:microsoft.com/office/officeart/2005/8/layout/radial5"/>
    <dgm:cxn modelId="{045096B0-32F6-4D0B-B0D0-7C3A1E452BA2}" type="presOf" srcId="{722E690B-B69D-466E-80F7-2224664F2A62}" destId="{2B19FFFA-05D5-4CE0-996A-A8D33657D23C}" srcOrd="0" destOrd="0" presId="urn:microsoft.com/office/officeart/2005/8/layout/radial5"/>
    <dgm:cxn modelId="{60965AD0-2989-4151-85B5-E53C88561F12}" type="presOf" srcId="{61EDAE60-C41B-4BCD-88B8-154C30511853}" destId="{FC98881C-470F-479B-A05A-90644B515B0C}" srcOrd="1" destOrd="0" presId="urn:microsoft.com/office/officeart/2005/8/layout/radial5"/>
    <dgm:cxn modelId="{9B95DADA-1B8E-495F-941B-F3CC428DB88C}" type="presOf" srcId="{C093179F-C7FB-4D7D-9EB1-C9D6C4067D6C}" destId="{7BFA095B-CD43-4D29-A737-ECD70DAA242D}" srcOrd="0" destOrd="0" presId="urn:microsoft.com/office/officeart/2005/8/layout/radial5"/>
    <dgm:cxn modelId="{26D154ED-01BB-4EE0-87A0-D6DDE96433D5}" srcId="{52CE9026-CE3D-430D-BE3F-E349FF6B0324}" destId="{527E931C-10BD-4620-B6A0-BA41DC427501}" srcOrd="0" destOrd="0" parTransId="{F214A7D3-04C5-4410-A6FB-2AF467137895}" sibTransId="{CFFD6651-450B-4C3B-B8AC-ECDCB107BC27}"/>
    <dgm:cxn modelId="{D9DF5CFB-4048-4189-BCD9-9D7EF264C7E9}" type="presOf" srcId="{F214A7D3-04C5-4410-A6FB-2AF467137895}" destId="{9D958027-BF3B-4366-956E-70FE03951D28}" srcOrd="0" destOrd="0" presId="urn:microsoft.com/office/officeart/2005/8/layout/radial5"/>
    <dgm:cxn modelId="{C3B24E32-F7E3-4CDC-A150-C3F69B784F5C}" type="presParOf" srcId="{2B19FFFA-05D5-4CE0-996A-A8D33657D23C}" destId="{BBB62ED2-F64A-4289-AB0D-359FB614A75C}" srcOrd="0" destOrd="0" presId="urn:microsoft.com/office/officeart/2005/8/layout/radial5"/>
    <dgm:cxn modelId="{6AE7621E-C14B-4A23-B0C2-3D8F411CD96D}" type="presParOf" srcId="{2B19FFFA-05D5-4CE0-996A-A8D33657D23C}" destId="{9D958027-BF3B-4366-956E-70FE03951D28}" srcOrd="1" destOrd="0" presId="urn:microsoft.com/office/officeart/2005/8/layout/radial5"/>
    <dgm:cxn modelId="{F403CB4C-9A7B-4B68-9B95-F1A9D69644A0}" type="presParOf" srcId="{9D958027-BF3B-4366-956E-70FE03951D28}" destId="{E1EB67B9-3A2F-4F85-BCD4-78A4F3B529DD}" srcOrd="0" destOrd="0" presId="urn:microsoft.com/office/officeart/2005/8/layout/radial5"/>
    <dgm:cxn modelId="{0EDBE384-4A4C-40EB-8115-C3C0B9955C37}" type="presParOf" srcId="{2B19FFFA-05D5-4CE0-996A-A8D33657D23C}" destId="{3C9EE263-9388-4883-B841-712C408A55E1}" srcOrd="2" destOrd="0" presId="urn:microsoft.com/office/officeart/2005/8/layout/radial5"/>
    <dgm:cxn modelId="{E749D0BB-FEE8-4CA2-8ECF-35B30AAC59AA}" type="presParOf" srcId="{2B19FFFA-05D5-4CE0-996A-A8D33657D23C}" destId="{7BFA095B-CD43-4D29-A737-ECD70DAA242D}" srcOrd="3" destOrd="0" presId="urn:microsoft.com/office/officeart/2005/8/layout/radial5"/>
    <dgm:cxn modelId="{CF21FAB3-D001-44F4-B532-B8229AAC7F02}" type="presParOf" srcId="{7BFA095B-CD43-4D29-A737-ECD70DAA242D}" destId="{038CC1D4-D734-4E53-9BFE-96CB44F3A804}" srcOrd="0" destOrd="0" presId="urn:microsoft.com/office/officeart/2005/8/layout/radial5"/>
    <dgm:cxn modelId="{960FA6CD-933F-446E-878A-BB95D0EB08F1}" type="presParOf" srcId="{2B19FFFA-05D5-4CE0-996A-A8D33657D23C}" destId="{BB91CDF0-BEF9-4D2A-8C87-AE6DCB3706A8}" srcOrd="4" destOrd="0" presId="urn:microsoft.com/office/officeart/2005/8/layout/radial5"/>
    <dgm:cxn modelId="{20D1F54A-D883-47A5-BC85-9E0948C1FC38}" type="presParOf" srcId="{2B19FFFA-05D5-4CE0-996A-A8D33657D23C}" destId="{BBF26A47-C905-479F-AA4D-05AC26348D53}" srcOrd="5" destOrd="0" presId="urn:microsoft.com/office/officeart/2005/8/layout/radial5"/>
    <dgm:cxn modelId="{18FC968D-3E5B-480C-A359-45F6DB4B8C74}" type="presParOf" srcId="{BBF26A47-C905-479F-AA4D-05AC26348D53}" destId="{FC98881C-470F-479B-A05A-90644B515B0C}" srcOrd="0" destOrd="0" presId="urn:microsoft.com/office/officeart/2005/8/layout/radial5"/>
    <dgm:cxn modelId="{D4145BFA-0353-41AD-8BB3-5F70436E8E07}" type="presParOf" srcId="{2B19FFFA-05D5-4CE0-996A-A8D33657D23C}" destId="{74B2B16F-90F2-4459-8284-B5807EACC02D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1E27B9-8622-4AAF-A161-8FB22FBA6582}" type="doc">
      <dgm:prSet loTypeId="urn:microsoft.com/office/officeart/2005/8/layout/radial4" loCatId="relationship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F906C9C-4FAD-4543-BF9C-A7CB790F86FD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сбалансированности бюджета МО «Город Новоульяновск» Ульяновской области</a:t>
          </a:r>
        </a:p>
      </dgm:t>
    </dgm:pt>
    <dgm:pt modelId="{4C538A7F-B2C4-4839-884D-08B624D05A44}" type="parTrans" cxnId="{E1E41A9A-9ACD-4759-9A49-1C7BCBA6D037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7B5772-7D28-422F-916A-350097120E6E}" type="sibTrans" cxnId="{E1E41A9A-9ACD-4759-9A49-1C7BCBA6D037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6A2E55-8A4E-4EB6-87FE-8D4DC17E4EEF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Повышение темпов роста экономики и обеспечение социальной стабильности</a:t>
          </a:r>
        </a:p>
      </dgm:t>
    </dgm:pt>
    <dgm:pt modelId="{181D81E6-7F6C-48F9-8649-B596B0911FB6}" type="parTrans" cxnId="{49BCE30D-AFE7-470B-99D9-3720AFBB1A7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B79CA3-C34A-4E31-BF0B-0BF4EFBC8F85}" type="sibTrans" cxnId="{49BCE30D-AFE7-470B-99D9-3720AFBB1A7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BBA6FA-300A-4794-86E8-5961F71D2250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Увеличение доходов и оптимизация расходов</a:t>
          </a:r>
        </a:p>
      </dgm:t>
    </dgm:pt>
    <dgm:pt modelId="{42AAC285-64D2-4F84-963E-763363232954}" type="parTrans" cxnId="{1C4EC0A4-402D-4FAA-AED1-999F15EFC00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76000E-5D02-4A9A-A6DD-8EEE8D675248}" type="sibTrans" cxnId="{1C4EC0A4-402D-4FAA-AED1-999F15EFC00C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8F6796-FDB0-4614-9B68-EA0072FA926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программы оптимизации расходов</a:t>
          </a:r>
        </a:p>
      </dgm:t>
    </dgm:pt>
    <dgm:pt modelId="{51D9141E-AE96-4A4F-A8F9-908899D5340C}" type="parTrans" cxnId="{1CE62A5F-FB1D-4FB4-A883-3B16A3177D65}">
      <dgm:prSet/>
      <dgm:spPr/>
      <dgm:t>
        <a:bodyPr/>
        <a:lstStyle/>
        <a:p>
          <a:endParaRPr lang="ru-RU"/>
        </a:p>
      </dgm:t>
    </dgm:pt>
    <dgm:pt modelId="{D3C7634C-E57B-4E63-B3E4-ACD639645CEE}" type="sibTrans" cxnId="{1CE62A5F-FB1D-4FB4-A883-3B16A3177D65}">
      <dgm:prSet/>
      <dgm:spPr/>
      <dgm:t>
        <a:bodyPr/>
        <a:lstStyle/>
        <a:p>
          <a:endParaRPr lang="ru-RU"/>
        </a:p>
      </dgm:t>
    </dgm:pt>
    <dgm:pt modelId="{4B991E16-24D9-405F-A776-9EB2C20358E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/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dirty="0">
              <a:solidFill>
                <a:schemeClr val="tx1"/>
              </a:solidFill>
            </a:rPr>
            <a:t>Плана мероприятий по росту доходного потенциала и оптимизации расходов  бюджета муниципального образования «Город Новоульяновск» по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920F1D8-8FED-49B2-99F8-49AD210552B8}" type="parTrans" cxnId="{110E9E6F-78FF-478D-845F-F5EC3BC2092B}">
      <dgm:prSet/>
      <dgm:spPr/>
      <dgm:t>
        <a:bodyPr/>
        <a:lstStyle/>
        <a:p>
          <a:endParaRPr lang="ru-RU"/>
        </a:p>
      </dgm:t>
    </dgm:pt>
    <dgm:pt modelId="{868B63BC-A00B-4B6F-9D4A-06729051F120}" type="sibTrans" cxnId="{110E9E6F-78FF-478D-845F-F5EC3BC2092B}">
      <dgm:prSet/>
      <dgm:spPr/>
      <dgm:t>
        <a:bodyPr/>
        <a:lstStyle/>
        <a:p>
          <a:endParaRPr lang="ru-RU"/>
        </a:p>
      </dgm:t>
    </dgm:pt>
    <dgm:pt modelId="{9AFB0E27-1D7C-4BC8-BF7B-A85E66237F66}" type="pres">
      <dgm:prSet presAssocID="{DE1E27B9-8622-4AAF-A161-8FB22FBA658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4F6C80C-62B6-4CF8-BB86-8052268ADCF4}" type="pres">
      <dgm:prSet presAssocID="{FF906C9C-4FAD-4543-BF9C-A7CB790F86FD}" presName="centerShape" presStyleLbl="node0" presStyleIdx="0" presStyleCnt="1" custScaleX="206512" custScaleY="97365" custLinFactNeighborX="-22812" custLinFactNeighborY="5446"/>
      <dgm:spPr/>
    </dgm:pt>
    <dgm:pt modelId="{60DFC3AA-F0A8-4588-BC48-9F20FB6C9DE0}" type="pres">
      <dgm:prSet presAssocID="{181D81E6-7F6C-48F9-8649-B596B0911FB6}" presName="parTrans" presStyleLbl="bgSibTrans2D1" presStyleIdx="0" presStyleCnt="4" custLinFactNeighborX="74199" custLinFactNeighborY="19891"/>
      <dgm:spPr/>
    </dgm:pt>
    <dgm:pt modelId="{145814F2-3938-4A0E-9219-1AE94C7DA1EA}" type="pres">
      <dgm:prSet presAssocID="{DC6A2E55-8A4E-4EB6-87FE-8D4DC17E4EEF}" presName="node" presStyleLbl="node1" presStyleIdx="0" presStyleCnt="4" custScaleX="121805" custScaleY="123016" custRadScaleRad="122481" custRadScaleInc="63624">
        <dgm:presLayoutVars>
          <dgm:bulletEnabled val="1"/>
        </dgm:presLayoutVars>
      </dgm:prSet>
      <dgm:spPr/>
    </dgm:pt>
    <dgm:pt modelId="{9860CA49-C2CC-4E1B-9E0C-7C3A533DF9C4}" type="pres">
      <dgm:prSet presAssocID="{42AAC285-64D2-4F84-963E-763363232954}" presName="parTrans" presStyleLbl="bgSibTrans2D1" presStyleIdx="1" presStyleCnt="4" custLinFactNeighborX="14119" custLinFactNeighborY="55633"/>
      <dgm:spPr/>
    </dgm:pt>
    <dgm:pt modelId="{B095F248-69A5-4808-8E8D-B1E85636CFF7}" type="pres">
      <dgm:prSet presAssocID="{EFBBA6FA-300A-4794-86E8-5961F71D2250}" presName="node" presStyleLbl="node1" presStyleIdx="1" presStyleCnt="4" custScaleX="113731" custScaleY="107993" custRadScaleRad="118065" custRadScaleInc="93382">
        <dgm:presLayoutVars>
          <dgm:bulletEnabled val="1"/>
        </dgm:presLayoutVars>
      </dgm:prSet>
      <dgm:spPr/>
    </dgm:pt>
    <dgm:pt modelId="{3142EC68-6B68-4CF0-AFFF-057C5D94DB6D}" type="pres">
      <dgm:prSet presAssocID="{51D9141E-AE96-4A4F-A8F9-908899D5340C}" presName="parTrans" presStyleLbl="bgSibTrans2D1" presStyleIdx="2" presStyleCnt="4" custLinFactNeighborX="-3906" custLinFactNeighborY="43291"/>
      <dgm:spPr/>
    </dgm:pt>
    <dgm:pt modelId="{1B269C57-0134-45C1-A390-BE6EE7E0C8CE}" type="pres">
      <dgm:prSet presAssocID="{068F6796-FDB0-4614-9B68-EA0072FA9263}" presName="node" presStyleLbl="node1" presStyleIdx="2" presStyleCnt="4" custRadScaleRad="189883" custRadScaleInc="-208415">
        <dgm:presLayoutVars>
          <dgm:bulletEnabled val="1"/>
        </dgm:presLayoutVars>
      </dgm:prSet>
      <dgm:spPr/>
    </dgm:pt>
    <dgm:pt modelId="{ED029DD8-E1D3-41D4-9C7D-BA531840CFF3}" type="pres">
      <dgm:prSet presAssocID="{4920F1D8-8FED-49B2-99F8-49AD210552B8}" presName="parTrans" presStyleLbl="bgSibTrans2D1" presStyleIdx="3" presStyleCnt="4" custLinFactNeighborX="10211" custLinFactNeighborY="90784"/>
      <dgm:spPr/>
    </dgm:pt>
    <dgm:pt modelId="{E537833B-40B1-4A13-9842-E915D22A94EB}" type="pres">
      <dgm:prSet presAssocID="{4B991E16-24D9-405F-A776-9EB2C20358EA}" presName="node" presStyleLbl="node1" presStyleIdx="3" presStyleCnt="4" custScaleX="97403" custScaleY="124416" custRadScaleRad="147546" custRadScaleInc="-45053">
        <dgm:presLayoutVars>
          <dgm:bulletEnabled val="1"/>
        </dgm:presLayoutVars>
      </dgm:prSet>
      <dgm:spPr/>
    </dgm:pt>
  </dgm:ptLst>
  <dgm:cxnLst>
    <dgm:cxn modelId="{49BCE30D-AFE7-470B-99D9-3720AFBB1A7E}" srcId="{FF906C9C-4FAD-4543-BF9C-A7CB790F86FD}" destId="{DC6A2E55-8A4E-4EB6-87FE-8D4DC17E4EEF}" srcOrd="0" destOrd="0" parTransId="{181D81E6-7F6C-48F9-8649-B596B0911FB6}" sibTransId="{15B79CA3-C34A-4E31-BF0B-0BF4EFBC8F85}"/>
    <dgm:cxn modelId="{FCDCEC18-A74A-49CE-B65C-D35CFF69E35F}" type="presOf" srcId="{4B991E16-24D9-405F-A776-9EB2C20358EA}" destId="{E537833B-40B1-4A13-9842-E915D22A94EB}" srcOrd="0" destOrd="0" presId="urn:microsoft.com/office/officeart/2005/8/layout/radial4"/>
    <dgm:cxn modelId="{B078FA20-FC24-4ACC-A075-C46B2DDFF6EE}" type="presOf" srcId="{51D9141E-AE96-4A4F-A8F9-908899D5340C}" destId="{3142EC68-6B68-4CF0-AFFF-057C5D94DB6D}" srcOrd="0" destOrd="0" presId="urn:microsoft.com/office/officeart/2005/8/layout/radial4"/>
    <dgm:cxn modelId="{0376755C-6AA0-4F90-8E82-ACE335C4890F}" type="presOf" srcId="{068F6796-FDB0-4614-9B68-EA0072FA9263}" destId="{1B269C57-0134-45C1-A390-BE6EE7E0C8CE}" srcOrd="0" destOrd="0" presId="urn:microsoft.com/office/officeart/2005/8/layout/radial4"/>
    <dgm:cxn modelId="{1CE62A5F-FB1D-4FB4-A883-3B16A3177D65}" srcId="{FF906C9C-4FAD-4543-BF9C-A7CB790F86FD}" destId="{068F6796-FDB0-4614-9B68-EA0072FA9263}" srcOrd="2" destOrd="0" parTransId="{51D9141E-AE96-4A4F-A8F9-908899D5340C}" sibTransId="{D3C7634C-E57B-4E63-B3E4-ACD639645CEE}"/>
    <dgm:cxn modelId="{110E9E6F-78FF-478D-845F-F5EC3BC2092B}" srcId="{FF906C9C-4FAD-4543-BF9C-A7CB790F86FD}" destId="{4B991E16-24D9-405F-A776-9EB2C20358EA}" srcOrd="3" destOrd="0" parTransId="{4920F1D8-8FED-49B2-99F8-49AD210552B8}" sibTransId="{868B63BC-A00B-4B6F-9D4A-06729051F120}"/>
    <dgm:cxn modelId="{E1E41A9A-9ACD-4759-9A49-1C7BCBA6D037}" srcId="{DE1E27B9-8622-4AAF-A161-8FB22FBA6582}" destId="{FF906C9C-4FAD-4543-BF9C-A7CB790F86FD}" srcOrd="0" destOrd="0" parTransId="{4C538A7F-B2C4-4839-884D-08B624D05A44}" sibTransId="{FF7B5772-7D28-422F-916A-350097120E6E}"/>
    <dgm:cxn modelId="{1C4EC0A4-402D-4FAA-AED1-999F15EFC00C}" srcId="{FF906C9C-4FAD-4543-BF9C-A7CB790F86FD}" destId="{EFBBA6FA-300A-4794-86E8-5961F71D2250}" srcOrd="1" destOrd="0" parTransId="{42AAC285-64D2-4F84-963E-763363232954}" sibTransId="{D276000E-5D02-4A9A-A6DD-8EEE8D675248}"/>
    <dgm:cxn modelId="{5DC32BAA-C072-431B-BDC5-72BBB27F11F0}" type="presOf" srcId="{181D81E6-7F6C-48F9-8649-B596B0911FB6}" destId="{60DFC3AA-F0A8-4588-BC48-9F20FB6C9DE0}" srcOrd="0" destOrd="0" presId="urn:microsoft.com/office/officeart/2005/8/layout/radial4"/>
    <dgm:cxn modelId="{8B87CDB0-09F3-439A-9475-32ACEA99EF96}" type="presOf" srcId="{DC6A2E55-8A4E-4EB6-87FE-8D4DC17E4EEF}" destId="{145814F2-3938-4A0E-9219-1AE94C7DA1EA}" srcOrd="0" destOrd="0" presId="urn:microsoft.com/office/officeart/2005/8/layout/radial4"/>
    <dgm:cxn modelId="{A6DE69D7-3B42-403D-8D1C-C6CCACCDD915}" type="presOf" srcId="{EFBBA6FA-300A-4794-86E8-5961F71D2250}" destId="{B095F248-69A5-4808-8E8D-B1E85636CFF7}" srcOrd="0" destOrd="0" presId="urn:microsoft.com/office/officeart/2005/8/layout/radial4"/>
    <dgm:cxn modelId="{EAD83CE8-FB2D-4CF4-86AD-71A787DDAC82}" type="presOf" srcId="{4920F1D8-8FED-49B2-99F8-49AD210552B8}" destId="{ED029DD8-E1D3-41D4-9C7D-BA531840CFF3}" srcOrd="0" destOrd="0" presId="urn:microsoft.com/office/officeart/2005/8/layout/radial4"/>
    <dgm:cxn modelId="{AB88FBF0-7EB5-4722-B7E6-B68B47C1F025}" type="presOf" srcId="{DE1E27B9-8622-4AAF-A161-8FB22FBA6582}" destId="{9AFB0E27-1D7C-4BC8-BF7B-A85E66237F66}" srcOrd="0" destOrd="0" presId="urn:microsoft.com/office/officeart/2005/8/layout/radial4"/>
    <dgm:cxn modelId="{8C8440F7-9EC9-4767-B4CA-C2A9DBA8638A}" type="presOf" srcId="{FF906C9C-4FAD-4543-BF9C-A7CB790F86FD}" destId="{14F6C80C-62B6-4CF8-BB86-8052268ADCF4}" srcOrd="0" destOrd="0" presId="urn:microsoft.com/office/officeart/2005/8/layout/radial4"/>
    <dgm:cxn modelId="{32D88AFB-3380-4F19-A4E7-164B0337DB45}" type="presOf" srcId="{42AAC285-64D2-4F84-963E-763363232954}" destId="{9860CA49-C2CC-4E1B-9E0C-7C3A533DF9C4}" srcOrd="0" destOrd="0" presId="urn:microsoft.com/office/officeart/2005/8/layout/radial4"/>
    <dgm:cxn modelId="{6A4C2923-D632-42E6-BA79-2AA2171C2FE0}" type="presParOf" srcId="{9AFB0E27-1D7C-4BC8-BF7B-A85E66237F66}" destId="{14F6C80C-62B6-4CF8-BB86-8052268ADCF4}" srcOrd="0" destOrd="0" presId="urn:microsoft.com/office/officeart/2005/8/layout/radial4"/>
    <dgm:cxn modelId="{24FA84DC-F433-41E2-8734-A96A65A484D6}" type="presParOf" srcId="{9AFB0E27-1D7C-4BC8-BF7B-A85E66237F66}" destId="{60DFC3AA-F0A8-4588-BC48-9F20FB6C9DE0}" srcOrd="1" destOrd="0" presId="urn:microsoft.com/office/officeart/2005/8/layout/radial4"/>
    <dgm:cxn modelId="{7B661A8A-811F-4A64-9A9F-16DD03AD31B5}" type="presParOf" srcId="{9AFB0E27-1D7C-4BC8-BF7B-A85E66237F66}" destId="{145814F2-3938-4A0E-9219-1AE94C7DA1EA}" srcOrd="2" destOrd="0" presId="urn:microsoft.com/office/officeart/2005/8/layout/radial4"/>
    <dgm:cxn modelId="{E9A49C1D-0BEC-404D-9305-97482615580F}" type="presParOf" srcId="{9AFB0E27-1D7C-4BC8-BF7B-A85E66237F66}" destId="{9860CA49-C2CC-4E1B-9E0C-7C3A533DF9C4}" srcOrd="3" destOrd="0" presId="urn:microsoft.com/office/officeart/2005/8/layout/radial4"/>
    <dgm:cxn modelId="{3D160B4E-4626-4D52-B6F9-A8B413283682}" type="presParOf" srcId="{9AFB0E27-1D7C-4BC8-BF7B-A85E66237F66}" destId="{B095F248-69A5-4808-8E8D-B1E85636CFF7}" srcOrd="4" destOrd="0" presId="urn:microsoft.com/office/officeart/2005/8/layout/radial4"/>
    <dgm:cxn modelId="{7E8F0C1D-6E7E-40F0-A8E2-D9A6FC77F88A}" type="presParOf" srcId="{9AFB0E27-1D7C-4BC8-BF7B-A85E66237F66}" destId="{3142EC68-6B68-4CF0-AFFF-057C5D94DB6D}" srcOrd="5" destOrd="0" presId="urn:microsoft.com/office/officeart/2005/8/layout/radial4"/>
    <dgm:cxn modelId="{AF28E17B-060B-4ACB-9CFF-DDB8F2FCA13C}" type="presParOf" srcId="{9AFB0E27-1D7C-4BC8-BF7B-A85E66237F66}" destId="{1B269C57-0134-45C1-A390-BE6EE7E0C8CE}" srcOrd="6" destOrd="0" presId="urn:microsoft.com/office/officeart/2005/8/layout/radial4"/>
    <dgm:cxn modelId="{59D8B975-44A8-4168-8C0B-119373C2C042}" type="presParOf" srcId="{9AFB0E27-1D7C-4BC8-BF7B-A85E66237F66}" destId="{ED029DD8-E1D3-41D4-9C7D-BA531840CFF3}" srcOrd="7" destOrd="0" presId="urn:microsoft.com/office/officeart/2005/8/layout/radial4"/>
    <dgm:cxn modelId="{6E47568C-6A7C-40C8-8802-61D23F213736}" type="presParOf" srcId="{9AFB0E27-1D7C-4BC8-BF7B-A85E66237F66}" destId="{E537833B-40B1-4A13-9842-E915D22A94EB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1F736E-0C80-4028-99AC-D2728CCE76E9}" type="doc">
      <dgm:prSet loTypeId="urn:microsoft.com/office/officeart/2005/8/layout/chevron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5B65745-CB73-4F50-A927-B257DC28C47F}">
      <dgm:prSet phldrT="[Текст]" custT="1"/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Определение четких приоритетов использования бюджетных средств с учетом текущей экономической ситуации: при планировании бюджетных ассигнований на 2025 год и плановый период 2026 и 2027 годов следует детально оценить содержание муниципальных программ, соразмерив объемы их финансового обеспечения с реальными возможностями бюджета</a:t>
          </a:r>
          <a:endParaRPr lang="ru-RU" sz="1400" b="0" i="0" dirty="0">
            <a:solidFill>
              <a:schemeClr val="tx1"/>
            </a:solidFill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7AC75B56-2C8B-4BBD-B28B-BBFC3A2BAF9C}" type="parTrans" cxnId="{019CC68E-E0F1-474F-BEDA-BB3EB5CCE2D7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D6404E-D5F1-4B38-93F8-8DECAA692397}" type="sibTrans" cxnId="{019CC68E-E0F1-474F-BEDA-BB3EB5CCE2D7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44BC1B-4832-4B9C-9E7E-37C759380AB1}">
      <dgm:prSet phldrT="[Текст]" custT="1"/>
      <dgm:spPr/>
      <dgm:t>
        <a:bodyPr/>
        <a:lstStyle/>
        <a:p>
          <a:r>
            <a:rPr lang="ru-RU" sz="2000" b="0" i="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2.</a:t>
          </a:r>
        </a:p>
      </dgm:t>
    </dgm:pt>
    <dgm:pt modelId="{84C08275-22CE-4835-887F-BBB1808A6A05}" type="parTrans" cxnId="{BF6ED832-CF98-49EA-8993-0E968A5674CB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0C30F4-F24B-45D8-AA21-6CFA23EE0896}" type="sibTrans" cxnId="{BF6ED832-CF98-49EA-8993-0E968A5674CB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DDA9EBF-8D07-48A3-86D9-5F5DAE25CB09}">
      <dgm:prSet phldrT="[Текст]" custT="1"/>
      <dgm:spPr/>
      <dgm:t>
        <a:bodyPr/>
        <a:lstStyle/>
        <a:p>
          <a:r>
            <a:rPr lang="ru-RU" sz="2000" b="0" i="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4.</a:t>
          </a:r>
        </a:p>
      </dgm:t>
    </dgm:pt>
    <dgm:pt modelId="{9F6F974C-35F5-4B01-A6D2-F1AC2E72B735}" type="parTrans" cxnId="{EFEDE324-E75E-49A3-B419-799C5CF2624B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AB8C22-4E8D-4F5E-BCFB-C5B8DF6CE05A}" type="sibTrans" cxnId="{EFEDE324-E75E-49A3-B419-799C5CF2624B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83C39B-8217-4587-A8C7-1BBB1B59DABE}">
      <dgm:prSet phldrT="[Текст]" custT="1"/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Повышение 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нужд;</a:t>
          </a:r>
          <a:endParaRPr lang="ru-RU" sz="1400" b="0" i="0" dirty="0">
            <a:solidFill>
              <a:schemeClr val="tx1"/>
            </a:solidFill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0C0EA4F6-FF98-43A0-B7A7-CC0FB4D32130}" type="sibTrans" cxnId="{CB89F612-D01D-45BD-9293-A2A42344B7C5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9EAD51-88E8-446C-908F-514FD5BCE57A}" type="parTrans" cxnId="{CB89F612-D01D-45BD-9293-A2A42344B7C5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B0FA2C-8386-42CF-8D37-FEF1E548D0B2}">
      <dgm:prSet phldrT="[Текст]" custT="1"/>
      <dgm:spPr/>
      <dgm:t>
        <a:bodyPr/>
        <a:lstStyle/>
        <a:p>
          <a:r>
            <a:rPr lang="ru-RU" sz="2000" b="0" i="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3.</a:t>
          </a:r>
        </a:p>
      </dgm:t>
    </dgm:pt>
    <dgm:pt modelId="{AD01F13D-3FCE-4DC1-B412-6F89E45CC8BF}" type="parTrans" cxnId="{D40B62D4-A38F-4506-AEA8-E4BB69F85FD6}">
      <dgm:prSet/>
      <dgm:spPr/>
      <dgm:t>
        <a:bodyPr/>
        <a:lstStyle/>
        <a:p>
          <a:endParaRPr lang="ru-RU"/>
        </a:p>
      </dgm:t>
    </dgm:pt>
    <dgm:pt modelId="{32AA9A32-EE33-4DD5-9C43-C1FEFD4022FE}" type="sibTrans" cxnId="{D40B62D4-A38F-4506-AEA8-E4BB69F85FD6}">
      <dgm:prSet/>
      <dgm:spPr/>
      <dgm:t>
        <a:bodyPr/>
        <a:lstStyle/>
        <a:p>
          <a:endParaRPr lang="ru-RU"/>
        </a:p>
      </dgm:t>
    </dgm:pt>
    <dgm:pt modelId="{3B62B7EA-9D62-4F80-BADA-708501413D34}">
      <dgm:prSet custT="1"/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Реализация муниципальных программ, построенных на проектных принципах управления</a:t>
          </a:r>
        </a:p>
      </dgm:t>
    </dgm:pt>
    <dgm:pt modelId="{ABAB3435-47DD-4F6E-87E4-5312C27B59E5}" type="parTrans" cxnId="{3FD02B00-73E9-46E7-9A64-AB5E57FAD70E}">
      <dgm:prSet/>
      <dgm:spPr/>
      <dgm:t>
        <a:bodyPr/>
        <a:lstStyle/>
        <a:p>
          <a:endParaRPr lang="ru-RU"/>
        </a:p>
      </dgm:t>
    </dgm:pt>
    <dgm:pt modelId="{7253E88E-66E0-4D35-A23A-DC1728ED7DF7}" type="sibTrans" cxnId="{3FD02B00-73E9-46E7-9A64-AB5E57FAD70E}">
      <dgm:prSet/>
      <dgm:spPr/>
      <dgm:t>
        <a:bodyPr/>
        <a:lstStyle/>
        <a:p>
          <a:endParaRPr lang="ru-RU"/>
        </a:p>
      </dgm:t>
    </dgm:pt>
    <dgm:pt modelId="{4A4B778A-5FF0-4130-8959-DA6AE1FA0C5A}">
      <dgm:prSet custT="1"/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Обеспечение выполнения целевых показателей муниципальных программ, преемственность показателей достижения определенных целей, обозначенных в муниципальных программах, целям и задачам, обозначенным в государственных программах, для обеспечения их увязки;</a:t>
          </a:r>
        </a:p>
      </dgm:t>
    </dgm:pt>
    <dgm:pt modelId="{CD02D916-0E59-4AC9-90FC-A49641D79367}" type="parTrans" cxnId="{D5C155AF-6FF9-4E3A-A50C-8EBE1B21EB81}">
      <dgm:prSet/>
      <dgm:spPr/>
      <dgm:t>
        <a:bodyPr/>
        <a:lstStyle/>
        <a:p>
          <a:endParaRPr lang="ru-RU"/>
        </a:p>
      </dgm:t>
    </dgm:pt>
    <dgm:pt modelId="{A09FFFA7-63C8-4C5A-9245-3E4E082B1CD4}" type="sibTrans" cxnId="{D5C155AF-6FF9-4E3A-A50C-8EBE1B21EB81}">
      <dgm:prSet/>
      <dgm:spPr/>
      <dgm:t>
        <a:bodyPr/>
        <a:lstStyle/>
        <a:p>
          <a:endParaRPr lang="ru-RU"/>
        </a:p>
      </dgm:t>
    </dgm:pt>
    <dgm:pt modelId="{C48BB455-E26D-4E25-85C7-9DC3A3F1A92E}">
      <dgm:prSet phldrT="[Текст]" custT="1"/>
      <dgm:spPr/>
      <dgm:t>
        <a:bodyPr/>
        <a:lstStyle/>
        <a:p>
          <a:r>
            <a:rPr lang="ru-RU" sz="2000" b="0" i="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5.</a:t>
          </a:r>
        </a:p>
      </dgm:t>
    </dgm:pt>
    <dgm:pt modelId="{7EAD9A9E-5D20-4B13-BB42-3922AB9F4FC7}" type="parTrans" cxnId="{5084CA87-16E8-42DA-89B3-B53E6AECC9BE}">
      <dgm:prSet/>
      <dgm:spPr/>
      <dgm:t>
        <a:bodyPr/>
        <a:lstStyle/>
        <a:p>
          <a:endParaRPr lang="ru-RU"/>
        </a:p>
      </dgm:t>
    </dgm:pt>
    <dgm:pt modelId="{55320D62-E729-4504-B7E2-4770DE4F3F6B}" type="sibTrans" cxnId="{5084CA87-16E8-42DA-89B3-B53E6AECC9BE}">
      <dgm:prSet/>
      <dgm:spPr/>
      <dgm:t>
        <a:bodyPr/>
        <a:lstStyle/>
        <a:p>
          <a:endParaRPr lang="ru-RU"/>
        </a:p>
      </dgm:t>
    </dgm:pt>
    <dgm:pt modelId="{0ADE035D-F53D-41D1-AD7F-13AE6D45C0CC}">
      <dgm:prSet custT="1"/>
      <dgm:spPr/>
      <dgm:t>
        <a:bodyPr/>
        <a:lstStyle/>
        <a:p>
          <a:r>
            <a:rPr lang="ru-RU" sz="1400" b="0" dirty="0">
              <a:latin typeface="Times New Roman" pitchFamily="18" charset="0"/>
              <a:cs typeface="Times New Roman" pitchFamily="18" charset="0"/>
            </a:rPr>
            <a:t>Принятие решений, направленных на поддержание уровня оплаты труда работников муниципальных учреждений социальной сферы в соответствии с Указом Президента Российской Федерации от 7 мая 2012 года №597 «О мероприятиях по реализации государственной социальной политики»;</a:t>
          </a:r>
        </a:p>
      </dgm:t>
    </dgm:pt>
    <dgm:pt modelId="{5C776433-80F3-4BCF-9AA7-C0CA7DBE5790}" type="parTrans" cxnId="{4CFF9010-07F5-4100-A6DB-4479DF570330}">
      <dgm:prSet/>
      <dgm:spPr/>
      <dgm:t>
        <a:bodyPr/>
        <a:lstStyle/>
        <a:p>
          <a:endParaRPr lang="ru-RU"/>
        </a:p>
      </dgm:t>
    </dgm:pt>
    <dgm:pt modelId="{216DCA32-CA8B-4790-94D8-14A8D381F0DE}" type="sibTrans" cxnId="{4CFF9010-07F5-4100-A6DB-4479DF570330}">
      <dgm:prSet/>
      <dgm:spPr/>
      <dgm:t>
        <a:bodyPr/>
        <a:lstStyle/>
        <a:p>
          <a:endParaRPr lang="ru-RU"/>
        </a:p>
      </dgm:t>
    </dgm:pt>
    <dgm:pt modelId="{16AD09E1-2E22-46F2-A39B-ED3DD9E7C123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</a:p>
      </dgm:t>
    </dgm:pt>
    <dgm:pt modelId="{D045A91D-9B50-469B-9B82-A854B66AB092}" type="sibTrans" cxnId="{50B69617-1642-470F-A0BF-71E8F042724C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235C9D-6A0A-40BD-A946-2C7CB28EE625}" type="parTrans" cxnId="{50B69617-1642-470F-A0BF-71E8F042724C}">
      <dgm:prSet/>
      <dgm:spPr/>
      <dgm:t>
        <a:bodyPr/>
        <a:lstStyle/>
        <a:p>
          <a:endParaRPr lang="ru-RU" sz="16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94EDE8-2D61-4B6C-8726-D285531DAF2E}" type="pres">
      <dgm:prSet presAssocID="{BD1F736E-0C80-4028-99AC-D2728CCE76E9}" presName="linearFlow" presStyleCnt="0">
        <dgm:presLayoutVars>
          <dgm:dir/>
          <dgm:animLvl val="lvl"/>
          <dgm:resizeHandles val="exact"/>
        </dgm:presLayoutVars>
      </dgm:prSet>
      <dgm:spPr/>
    </dgm:pt>
    <dgm:pt modelId="{A11A4C73-A649-4DA5-A0F4-5E2A4010378C}" type="pres">
      <dgm:prSet presAssocID="{16AD09E1-2E22-46F2-A39B-ED3DD9E7C123}" presName="composite" presStyleCnt="0"/>
      <dgm:spPr/>
    </dgm:pt>
    <dgm:pt modelId="{6BF1411D-62E1-49E9-9D33-F61C41080ADA}" type="pres">
      <dgm:prSet presAssocID="{16AD09E1-2E22-46F2-A39B-ED3DD9E7C123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F01C05E2-97C3-4546-B27D-9682401E4004}" type="pres">
      <dgm:prSet presAssocID="{16AD09E1-2E22-46F2-A39B-ED3DD9E7C123}" presName="descendantText" presStyleLbl="alignAcc1" presStyleIdx="0" presStyleCnt="5" custScaleY="109311" custLinFactNeighborX="-258" custLinFactNeighborY="20651">
        <dgm:presLayoutVars>
          <dgm:bulletEnabled val="1"/>
        </dgm:presLayoutVars>
      </dgm:prSet>
      <dgm:spPr/>
    </dgm:pt>
    <dgm:pt modelId="{4AE8BD88-1C82-4E2E-B648-0E2DB33AB603}" type="pres">
      <dgm:prSet presAssocID="{D045A91D-9B50-469B-9B82-A854B66AB092}" presName="sp" presStyleCnt="0"/>
      <dgm:spPr/>
    </dgm:pt>
    <dgm:pt modelId="{1D6979B5-FCFA-458A-8335-BF3A74AA2B67}" type="pres">
      <dgm:prSet presAssocID="{2044BC1B-4832-4B9C-9E7E-37C759380AB1}" presName="composite" presStyleCnt="0"/>
      <dgm:spPr/>
    </dgm:pt>
    <dgm:pt modelId="{7687C9C1-8E2C-4488-91F2-32FA57F2E51F}" type="pres">
      <dgm:prSet presAssocID="{2044BC1B-4832-4B9C-9E7E-37C759380AB1}" presName="parentText" presStyleLbl="alignNode1" presStyleIdx="1" presStyleCnt="5" custScaleX="104046" custLinFactNeighborX="6199" custLinFactNeighborY="-5894">
        <dgm:presLayoutVars>
          <dgm:chMax val="1"/>
          <dgm:bulletEnabled val="1"/>
        </dgm:presLayoutVars>
      </dgm:prSet>
      <dgm:spPr/>
    </dgm:pt>
    <dgm:pt modelId="{2609C342-04A1-4B85-BD7B-A580BF266624}" type="pres">
      <dgm:prSet presAssocID="{2044BC1B-4832-4B9C-9E7E-37C759380AB1}" presName="descendantText" presStyleLbl="alignAcc1" presStyleIdx="1" presStyleCnt="5" custScaleY="104435" custLinFactNeighborX="762" custLinFactNeighborY="17656">
        <dgm:presLayoutVars>
          <dgm:bulletEnabled val="1"/>
        </dgm:presLayoutVars>
      </dgm:prSet>
      <dgm:spPr/>
    </dgm:pt>
    <dgm:pt modelId="{5CE18D28-CCB7-42C5-93CB-88C80814A691}" type="pres">
      <dgm:prSet presAssocID="{A60C30F4-F24B-45D8-AA21-6CFA23EE0896}" presName="sp" presStyleCnt="0"/>
      <dgm:spPr/>
    </dgm:pt>
    <dgm:pt modelId="{76B9EABE-A8BC-444A-9352-789C57EB48B7}" type="pres">
      <dgm:prSet presAssocID="{3AB0FA2C-8386-42CF-8D37-FEF1E548D0B2}" presName="composite" presStyleCnt="0"/>
      <dgm:spPr/>
    </dgm:pt>
    <dgm:pt modelId="{D1E854D7-BBBD-4A08-B59C-FFC71E6F8680}" type="pres">
      <dgm:prSet presAssocID="{3AB0FA2C-8386-42CF-8D37-FEF1E548D0B2}" presName="parentText" presStyleLbl="alignNode1" presStyleIdx="2" presStyleCnt="5" custLinFactNeighborX="1240" custLinFactNeighborY="-16390">
        <dgm:presLayoutVars>
          <dgm:chMax val="1"/>
          <dgm:bulletEnabled val="1"/>
        </dgm:presLayoutVars>
      </dgm:prSet>
      <dgm:spPr/>
    </dgm:pt>
    <dgm:pt modelId="{2EE03C94-5EB3-4A6F-A1A7-2D579157F847}" type="pres">
      <dgm:prSet presAssocID="{3AB0FA2C-8386-42CF-8D37-FEF1E548D0B2}" presName="descendantText" presStyleLbl="alignAcc1" presStyleIdx="2" presStyleCnt="5" custScaleY="113950" custLinFactNeighborX="-8" custLinFactNeighborY="-8745">
        <dgm:presLayoutVars>
          <dgm:bulletEnabled val="1"/>
        </dgm:presLayoutVars>
      </dgm:prSet>
      <dgm:spPr/>
    </dgm:pt>
    <dgm:pt modelId="{3A8D8DE2-CE59-44C4-898E-2419496AC6B1}" type="pres">
      <dgm:prSet presAssocID="{32AA9A32-EE33-4DD5-9C43-C1FEFD4022FE}" presName="sp" presStyleCnt="0"/>
      <dgm:spPr/>
    </dgm:pt>
    <dgm:pt modelId="{21FDFCFA-4572-4965-94B7-2A1BEB0EE5B6}" type="pres">
      <dgm:prSet presAssocID="{EDDA9EBF-8D07-48A3-86D9-5F5DAE25CB09}" presName="composite" presStyleCnt="0"/>
      <dgm:spPr/>
    </dgm:pt>
    <dgm:pt modelId="{4828E56C-D3D9-4141-AD49-91D7E754334D}" type="pres">
      <dgm:prSet presAssocID="{EDDA9EBF-8D07-48A3-86D9-5F5DAE25CB09}" presName="parentText" presStyleLbl="alignNode1" presStyleIdx="3" presStyleCnt="5" custLinFactNeighborY="-16958">
        <dgm:presLayoutVars>
          <dgm:chMax val="1"/>
          <dgm:bulletEnabled val="1"/>
        </dgm:presLayoutVars>
      </dgm:prSet>
      <dgm:spPr/>
    </dgm:pt>
    <dgm:pt modelId="{02FD788C-863C-419C-9598-CD836C14342F}" type="pres">
      <dgm:prSet presAssocID="{EDDA9EBF-8D07-48A3-86D9-5F5DAE25CB09}" presName="descendantText" presStyleLbl="alignAcc1" presStyleIdx="3" presStyleCnt="5" custScaleY="99187" custLinFactNeighborX="652" custLinFactNeighborY="-9773">
        <dgm:presLayoutVars>
          <dgm:bulletEnabled val="1"/>
        </dgm:presLayoutVars>
      </dgm:prSet>
      <dgm:spPr/>
    </dgm:pt>
    <dgm:pt modelId="{B24A5442-AC3C-405E-B673-E409BD6A7282}" type="pres">
      <dgm:prSet presAssocID="{15AB8C22-4E8D-4F5E-BCFB-C5B8DF6CE05A}" presName="sp" presStyleCnt="0"/>
      <dgm:spPr/>
    </dgm:pt>
    <dgm:pt modelId="{8C57A192-265E-4DB5-B903-E35A4C2E1907}" type="pres">
      <dgm:prSet presAssocID="{C48BB455-E26D-4E25-85C7-9DC3A3F1A92E}" presName="composite" presStyleCnt="0"/>
      <dgm:spPr/>
    </dgm:pt>
    <dgm:pt modelId="{75DF58E2-F7C5-4B26-A020-4DE91F1D3286}" type="pres">
      <dgm:prSet presAssocID="{C48BB455-E26D-4E25-85C7-9DC3A3F1A92E}" presName="parentText" presStyleLbl="alignNode1" presStyleIdx="4" presStyleCnt="5" custLinFactNeighborX="2047" custLinFactNeighborY="-13184">
        <dgm:presLayoutVars>
          <dgm:chMax val="1"/>
          <dgm:bulletEnabled val="1"/>
        </dgm:presLayoutVars>
      </dgm:prSet>
      <dgm:spPr/>
    </dgm:pt>
    <dgm:pt modelId="{012ECC71-28B9-44FE-9B67-6954B64B77F3}" type="pres">
      <dgm:prSet presAssocID="{C48BB455-E26D-4E25-85C7-9DC3A3F1A92E}" presName="descendantText" presStyleLbl="alignAcc1" presStyleIdx="4" presStyleCnt="5" custScaleY="110520" custLinFactNeighborX="269" custLinFactNeighborY="-7378">
        <dgm:presLayoutVars>
          <dgm:bulletEnabled val="1"/>
        </dgm:presLayoutVars>
      </dgm:prSet>
      <dgm:spPr/>
    </dgm:pt>
  </dgm:ptLst>
  <dgm:cxnLst>
    <dgm:cxn modelId="{3FD02B00-73E9-46E7-9A64-AB5E57FAD70E}" srcId="{2044BC1B-4832-4B9C-9E7E-37C759380AB1}" destId="{3B62B7EA-9D62-4F80-BADA-708501413D34}" srcOrd="0" destOrd="0" parTransId="{ABAB3435-47DD-4F6E-87E4-5312C27B59E5}" sibTransId="{7253E88E-66E0-4D35-A23A-DC1728ED7DF7}"/>
    <dgm:cxn modelId="{4CFF9010-07F5-4100-A6DB-4479DF570330}" srcId="{EDDA9EBF-8D07-48A3-86D9-5F5DAE25CB09}" destId="{0ADE035D-F53D-41D1-AD7F-13AE6D45C0CC}" srcOrd="0" destOrd="0" parTransId="{5C776433-80F3-4BCF-9AA7-C0CA7DBE5790}" sibTransId="{216DCA32-CA8B-4790-94D8-14A8D381F0DE}"/>
    <dgm:cxn modelId="{CB89F612-D01D-45BD-9293-A2A42344B7C5}" srcId="{C48BB455-E26D-4E25-85C7-9DC3A3F1A92E}" destId="{CE83C39B-8217-4587-A8C7-1BBB1B59DABE}" srcOrd="0" destOrd="0" parTransId="{F09EAD51-88E8-446C-908F-514FD5BCE57A}" sibTransId="{0C0EA4F6-FF98-43A0-B7A7-CC0FB4D32130}"/>
    <dgm:cxn modelId="{50B69617-1642-470F-A0BF-71E8F042724C}" srcId="{BD1F736E-0C80-4028-99AC-D2728CCE76E9}" destId="{16AD09E1-2E22-46F2-A39B-ED3DD9E7C123}" srcOrd="0" destOrd="0" parTransId="{F8235C9D-6A0A-40BD-A946-2C7CB28EE625}" sibTransId="{D045A91D-9B50-469B-9B82-A854B66AB092}"/>
    <dgm:cxn modelId="{C20C631C-2F1B-425F-A066-F9869BDA007F}" type="presOf" srcId="{BD1F736E-0C80-4028-99AC-D2728CCE76E9}" destId="{D294EDE8-2D61-4B6C-8726-D285531DAF2E}" srcOrd="0" destOrd="0" presId="urn:microsoft.com/office/officeart/2005/8/layout/chevron2"/>
    <dgm:cxn modelId="{EFEDE324-E75E-49A3-B419-799C5CF2624B}" srcId="{BD1F736E-0C80-4028-99AC-D2728CCE76E9}" destId="{EDDA9EBF-8D07-48A3-86D9-5F5DAE25CB09}" srcOrd="3" destOrd="0" parTransId="{9F6F974C-35F5-4B01-A6D2-F1AC2E72B735}" sibTransId="{15AB8C22-4E8D-4F5E-BCFB-C5B8DF6CE05A}"/>
    <dgm:cxn modelId="{F2E08A29-DE1A-433A-90A1-7A82A282965D}" type="presOf" srcId="{4A4B778A-5FF0-4130-8959-DA6AE1FA0C5A}" destId="{2EE03C94-5EB3-4A6F-A1A7-2D579157F847}" srcOrd="0" destOrd="0" presId="urn:microsoft.com/office/officeart/2005/8/layout/chevron2"/>
    <dgm:cxn modelId="{BF6ED832-CF98-49EA-8993-0E968A5674CB}" srcId="{BD1F736E-0C80-4028-99AC-D2728CCE76E9}" destId="{2044BC1B-4832-4B9C-9E7E-37C759380AB1}" srcOrd="1" destOrd="0" parTransId="{84C08275-22CE-4835-887F-BBB1808A6A05}" sibTransId="{A60C30F4-F24B-45D8-AA21-6CFA23EE0896}"/>
    <dgm:cxn modelId="{9DCA3948-A74A-4822-9192-3E1AA49FEDCD}" type="presOf" srcId="{3B62B7EA-9D62-4F80-BADA-708501413D34}" destId="{2609C342-04A1-4B85-BD7B-A580BF266624}" srcOrd="0" destOrd="0" presId="urn:microsoft.com/office/officeart/2005/8/layout/chevron2"/>
    <dgm:cxn modelId="{1B4E1F70-93F6-43AB-83D9-3D1007079D1C}" type="presOf" srcId="{3AB0FA2C-8386-42CF-8D37-FEF1E548D0B2}" destId="{D1E854D7-BBBD-4A08-B59C-FFC71E6F8680}" srcOrd="0" destOrd="0" presId="urn:microsoft.com/office/officeart/2005/8/layout/chevron2"/>
    <dgm:cxn modelId="{5084CA87-16E8-42DA-89B3-B53E6AECC9BE}" srcId="{BD1F736E-0C80-4028-99AC-D2728CCE76E9}" destId="{C48BB455-E26D-4E25-85C7-9DC3A3F1A92E}" srcOrd="4" destOrd="0" parTransId="{7EAD9A9E-5D20-4B13-BB42-3922AB9F4FC7}" sibTransId="{55320D62-E729-4504-B7E2-4770DE4F3F6B}"/>
    <dgm:cxn modelId="{2A38718A-282A-4614-B113-C330C17B1B04}" type="presOf" srcId="{2044BC1B-4832-4B9C-9E7E-37C759380AB1}" destId="{7687C9C1-8E2C-4488-91F2-32FA57F2E51F}" srcOrd="0" destOrd="0" presId="urn:microsoft.com/office/officeart/2005/8/layout/chevron2"/>
    <dgm:cxn modelId="{978FD68A-8190-48DA-A153-0863C0D4E7EC}" type="presOf" srcId="{0ADE035D-F53D-41D1-AD7F-13AE6D45C0CC}" destId="{02FD788C-863C-419C-9598-CD836C14342F}" srcOrd="0" destOrd="0" presId="urn:microsoft.com/office/officeart/2005/8/layout/chevron2"/>
    <dgm:cxn modelId="{019CC68E-E0F1-474F-BEDA-BB3EB5CCE2D7}" srcId="{16AD09E1-2E22-46F2-A39B-ED3DD9E7C123}" destId="{F5B65745-CB73-4F50-A927-B257DC28C47F}" srcOrd="0" destOrd="0" parTransId="{7AC75B56-2C8B-4BBD-B28B-BBFC3A2BAF9C}" sibTransId="{90D6404E-D5F1-4B38-93F8-8DECAA692397}"/>
    <dgm:cxn modelId="{E978069B-6E4A-4822-9165-BA84ECDD7921}" type="presOf" srcId="{16AD09E1-2E22-46F2-A39B-ED3DD9E7C123}" destId="{6BF1411D-62E1-49E9-9D33-F61C41080ADA}" srcOrd="0" destOrd="0" presId="urn:microsoft.com/office/officeart/2005/8/layout/chevron2"/>
    <dgm:cxn modelId="{314E0FAB-2AA7-452E-B3EA-AADEB7BF2FC2}" type="presOf" srcId="{F5B65745-CB73-4F50-A927-B257DC28C47F}" destId="{F01C05E2-97C3-4546-B27D-9682401E4004}" srcOrd="0" destOrd="0" presId="urn:microsoft.com/office/officeart/2005/8/layout/chevron2"/>
    <dgm:cxn modelId="{D5C155AF-6FF9-4E3A-A50C-8EBE1B21EB81}" srcId="{3AB0FA2C-8386-42CF-8D37-FEF1E548D0B2}" destId="{4A4B778A-5FF0-4130-8959-DA6AE1FA0C5A}" srcOrd="0" destOrd="0" parTransId="{CD02D916-0E59-4AC9-90FC-A49641D79367}" sibTransId="{A09FFFA7-63C8-4C5A-9245-3E4E082B1CD4}"/>
    <dgm:cxn modelId="{A01443B6-7A4F-488C-BC46-EC3E13F93763}" type="presOf" srcId="{CE83C39B-8217-4587-A8C7-1BBB1B59DABE}" destId="{012ECC71-28B9-44FE-9B67-6954B64B77F3}" srcOrd="0" destOrd="0" presId="urn:microsoft.com/office/officeart/2005/8/layout/chevron2"/>
    <dgm:cxn modelId="{77838BBB-C053-4B63-B33E-CE97C21D8B3E}" type="presOf" srcId="{EDDA9EBF-8D07-48A3-86D9-5F5DAE25CB09}" destId="{4828E56C-D3D9-4141-AD49-91D7E754334D}" srcOrd="0" destOrd="0" presId="urn:microsoft.com/office/officeart/2005/8/layout/chevron2"/>
    <dgm:cxn modelId="{D40B62D4-A38F-4506-AEA8-E4BB69F85FD6}" srcId="{BD1F736E-0C80-4028-99AC-D2728CCE76E9}" destId="{3AB0FA2C-8386-42CF-8D37-FEF1E548D0B2}" srcOrd="2" destOrd="0" parTransId="{AD01F13D-3FCE-4DC1-B412-6F89E45CC8BF}" sibTransId="{32AA9A32-EE33-4DD5-9C43-C1FEFD4022FE}"/>
    <dgm:cxn modelId="{957EC7E4-400B-4464-AE01-8042DED9840E}" type="presOf" srcId="{C48BB455-E26D-4E25-85C7-9DC3A3F1A92E}" destId="{75DF58E2-F7C5-4B26-A020-4DE91F1D3286}" srcOrd="0" destOrd="0" presId="urn:microsoft.com/office/officeart/2005/8/layout/chevron2"/>
    <dgm:cxn modelId="{1B1F55C8-3F6C-4DF6-B046-32C5F243619E}" type="presParOf" srcId="{D294EDE8-2D61-4B6C-8726-D285531DAF2E}" destId="{A11A4C73-A649-4DA5-A0F4-5E2A4010378C}" srcOrd="0" destOrd="0" presId="urn:microsoft.com/office/officeart/2005/8/layout/chevron2"/>
    <dgm:cxn modelId="{B6FE4773-63EB-495A-9DD0-501EA5A2C962}" type="presParOf" srcId="{A11A4C73-A649-4DA5-A0F4-5E2A4010378C}" destId="{6BF1411D-62E1-49E9-9D33-F61C41080ADA}" srcOrd="0" destOrd="0" presId="urn:microsoft.com/office/officeart/2005/8/layout/chevron2"/>
    <dgm:cxn modelId="{7276A05D-FD91-4C84-BDA2-E7F7A0CC74C7}" type="presParOf" srcId="{A11A4C73-A649-4DA5-A0F4-5E2A4010378C}" destId="{F01C05E2-97C3-4546-B27D-9682401E4004}" srcOrd="1" destOrd="0" presId="urn:microsoft.com/office/officeart/2005/8/layout/chevron2"/>
    <dgm:cxn modelId="{A7BB6110-71F8-4090-8662-12E7F7C57359}" type="presParOf" srcId="{D294EDE8-2D61-4B6C-8726-D285531DAF2E}" destId="{4AE8BD88-1C82-4E2E-B648-0E2DB33AB603}" srcOrd="1" destOrd="0" presId="urn:microsoft.com/office/officeart/2005/8/layout/chevron2"/>
    <dgm:cxn modelId="{9337BA62-F9F0-4B19-9066-E6A90A159641}" type="presParOf" srcId="{D294EDE8-2D61-4B6C-8726-D285531DAF2E}" destId="{1D6979B5-FCFA-458A-8335-BF3A74AA2B67}" srcOrd="2" destOrd="0" presId="urn:microsoft.com/office/officeart/2005/8/layout/chevron2"/>
    <dgm:cxn modelId="{3BC2E337-65C4-4AB4-9AB5-CFC8BB565867}" type="presParOf" srcId="{1D6979B5-FCFA-458A-8335-BF3A74AA2B67}" destId="{7687C9C1-8E2C-4488-91F2-32FA57F2E51F}" srcOrd="0" destOrd="0" presId="urn:microsoft.com/office/officeart/2005/8/layout/chevron2"/>
    <dgm:cxn modelId="{9BE9D645-8E0A-4487-91B0-1380F47698F5}" type="presParOf" srcId="{1D6979B5-FCFA-458A-8335-BF3A74AA2B67}" destId="{2609C342-04A1-4B85-BD7B-A580BF266624}" srcOrd="1" destOrd="0" presId="urn:microsoft.com/office/officeart/2005/8/layout/chevron2"/>
    <dgm:cxn modelId="{A7FF66B5-0E50-48A5-AC7C-0A8354F346BC}" type="presParOf" srcId="{D294EDE8-2D61-4B6C-8726-D285531DAF2E}" destId="{5CE18D28-CCB7-42C5-93CB-88C80814A691}" srcOrd="3" destOrd="0" presId="urn:microsoft.com/office/officeart/2005/8/layout/chevron2"/>
    <dgm:cxn modelId="{203BDDA7-090B-4394-830F-1BBF86D3CB97}" type="presParOf" srcId="{D294EDE8-2D61-4B6C-8726-D285531DAF2E}" destId="{76B9EABE-A8BC-444A-9352-789C57EB48B7}" srcOrd="4" destOrd="0" presId="urn:microsoft.com/office/officeart/2005/8/layout/chevron2"/>
    <dgm:cxn modelId="{5FD8FD1F-36AD-496C-BAE0-57EEF396501E}" type="presParOf" srcId="{76B9EABE-A8BC-444A-9352-789C57EB48B7}" destId="{D1E854D7-BBBD-4A08-B59C-FFC71E6F8680}" srcOrd="0" destOrd="0" presId="urn:microsoft.com/office/officeart/2005/8/layout/chevron2"/>
    <dgm:cxn modelId="{C07C3819-C737-43F2-A8A6-7C12807E7392}" type="presParOf" srcId="{76B9EABE-A8BC-444A-9352-789C57EB48B7}" destId="{2EE03C94-5EB3-4A6F-A1A7-2D579157F847}" srcOrd="1" destOrd="0" presId="urn:microsoft.com/office/officeart/2005/8/layout/chevron2"/>
    <dgm:cxn modelId="{D062CE0C-C185-4AAB-B29B-8FB7C2EECF20}" type="presParOf" srcId="{D294EDE8-2D61-4B6C-8726-D285531DAF2E}" destId="{3A8D8DE2-CE59-44C4-898E-2419496AC6B1}" srcOrd="5" destOrd="0" presId="urn:microsoft.com/office/officeart/2005/8/layout/chevron2"/>
    <dgm:cxn modelId="{3B90DD95-8BED-4F94-BB7D-B3577D3B4242}" type="presParOf" srcId="{D294EDE8-2D61-4B6C-8726-D285531DAF2E}" destId="{21FDFCFA-4572-4965-94B7-2A1BEB0EE5B6}" srcOrd="6" destOrd="0" presId="urn:microsoft.com/office/officeart/2005/8/layout/chevron2"/>
    <dgm:cxn modelId="{4627BEEE-3C47-48D8-855C-144A0D2A61EF}" type="presParOf" srcId="{21FDFCFA-4572-4965-94B7-2A1BEB0EE5B6}" destId="{4828E56C-D3D9-4141-AD49-91D7E754334D}" srcOrd="0" destOrd="0" presId="urn:microsoft.com/office/officeart/2005/8/layout/chevron2"/>
    <dgm:cxn modelId="{B3E1D931-18FB-43E6-95D2-8AD8D8445D5E}" type="presParOf" srcId="{21FDFCFA-4572-4965-94B7-2A1BEB0EE5B6}" destId="{02FD788C-863C-419C-9598-CD836C14342F}" srcOrd="1" destOrd="0" presId="urn:microsoft.com/office/officeart/2005/8/layout/chevron2"/>
    <dgm:cxn modelId="{19D2D4E2-2318-4381-B7EC-378609FCF6EE}" type="presParOf" srcId="{D294EDE8-2D61-4B6C-8726-D285531DAF2E}" destId="{B24A5442-AC3C-405E-B673-E409BD6A7282}" srcOrd="7" destOrd="0" presId="urn:microsoft.com/office/officeart/2005/8/layout/chevron2"/>
    <dgm:cxn modelId="{89AC1501-726B-4218-A67D-ABB0B392D4BA}" type="presParOf" srcId="{D294EDE8-2D61-4B6C-8726-D285531DAF2E}" destId="{8C57A192-265E-4DB5-B903-E35A4C2E1907}" srcOrd="8" destOrd="0" presId="urn:microsoft.com/office/officeart/2005/8/layout/chevron2"/>
    <dgm:cxn modelId="{22B065CE-DED4-46BF-90B8-621411DD4733}" type="presParOf" srcId="{8C57A192-265E-4DB5-B903-E35A4C2E1907}" destId="{75DF58E2-F7C5-4B26-A020-4DE91F1D3286}" srcOrd="0" destOrd="0" presId="urn:microsoft.com/office/officeart/2005/8/layout/chevron2"/>
    <dgm:cxn modelId="{66951C30-724F-42E2-86DD-E4BA81FF4517}" type="presParOf" srcId="{8C57A192-265E-4DB5-B903-E35A4C2E1907}" destId="{012ECC71-28B9-44FE-9B67-6954B64B77F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62ED2-F64A-4289-AB0D-359FB614A75C}">
      <dsp:nvSpPr>
        <dsp:cNvPr id="0" name=""/>
        <dsp:cNvSpPr/>
      </dsp:nvSpPr>
      <dsp:spPr>
        <a:xfrm>
          <a:off x="3408931" y="1045499"/>
          <a:ext cx="3640691" cy="1961984"/>
        </a:xfrm>
        <a:prstGeom prst="ellipse">
          <a:avLst/>
        </a:prstGeom>
        <a:solidFill>
          <a:schemeClr val="accent2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latin typeface="+mn-lt"/>
            </a:rPr>
            <a:t>Цели бюджета для граждан</a:t>
          </a:r>
        </a:p>
      </dsp:txBody>
      <dsp:txXfrm>
        <a:off x="3942098" y="1332825"/>
        <a:ext cx="2574357" cy="1387332"/>
      </dsp:txXfrm>
    </dsp:sp>
    <dsp:sp modelId="{9D958027-BF3B-4366-956E-70FE03951D28}">
      <dsp:nvSpPr>
        <dsp:cNvPr id="0" name=""/>
        <dsp:cNvSpPr/>
      </dsp:nvSpPr>
      <dsp:spPr>
        <a:xfrm rot="5437706">
          <a:off x="5170209" y="951436"/>
          <a:ext cx="136906" cy="438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0" kern="1200" dirty="0">
            <a:latin typeface="+mn-lt"/>
          </a:endParaRPr>
        </a:p>
      </dsp:txBody>
      <dsp:txXfrm rot="10800000">
        <a:off x="5190970" y="1018643"/>
        <a:ext cx="95834" cy="263224"/>
      </dsp:txXfrm>
    </dsp:sp>
    <dsp:sp modelId="{3C9EE263-9388-4883-B841-712C408A55E1}">
      <dsp:nvSpPr>
        <dsp:cNvPr id="0" name=""/>
        <dsp:cNvSpPr/>
      </dsp:nvSpPr>
      <dsp:spPr>
        <a:xfrm>
          <a:off x="3755421" y="93964"/>
          <a:ext cx="2976834" cy="1209856"/>
        </a:xfrm>
        <a:prstGeom prst="ellipse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50800" dir="5400000" algn="ctr" rotWithShape="0">
            <a:srgbClr val="00B050"/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+mn-lt"/>
            </a:rPr>
            <a:t>Повышение финансовой грамотности населения</a:t>
          </a:r>
        </a:p>
      </dsp:txBody>
      <dsp:txXfrm>
        <a:off x="4191368" y="271143"/>
        <a:ext cx="2104940" cy="855498"/>
      </dsp:txXfrm>
    </dsp:sp>
    <dsp:sp modelId="{7BFA095B-CD43-4D29-A737-ECD70DAA242D}">
      <dsp:nvSpPr>
        <dsp:cNvPr id="0" name=""/>
        <dsp:cNvSpPr/>
      </dsp:nvSpPr>
      <dsp:spPr>
        <a:xfrm rot="13095236">
          <a:off x="5984827" y="2490726"/>
          <a:ext cx="222913" cy="438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0" kern="1200" dirty="0">
            <a:latin typeface="+mn-lt"/>
          </a:endParaRPr>
        </a:p>
      </dsp:txBody>
      <dsp:txXfrm rot="10800000">
        <a:off x="6044521" y="2599170"/>
        <a:ext cx="156039" cy="263224"/>
      </dsp:txXfrm>
    </dsp:sp>
    <dsp:sp modelId="{BB91CDF0-BEF9-4D2A-8C87-AE6DCB3706A8}">
      <dsp:nvSpPr>
        <dsp:cNvPr id="0" name=""/>
        <dsp:cNvSpPr/>
      </dsp:nvSpPr>
      <dsp:spPr>
        <a:xfrm>
          <a:off x="5096947" y="2463582"/>
          <a:ext cx="3396988" cy="1595494"/>
        </a:xfrm>
        <a:prstGeom prst="ellipse">
          <a:avLst/>
        </a:prstGeom>
        <a:solidFill>
          <a:srgbClr val="33C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50800" dir="5400000" algn="ctr" rotWithShape="0">
            <a:srgbClr val="0099FF"/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6454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20" b="1" kern="1200" dirty="0">
              <a:solidFill>
                <a:schemeClr val="tx1"/>
              </a:solidFill>
              <a:latin typeface="+mn-lt"/>
            </a:rPr>
            <a:t>Взаимодействие</a:t>
          </a:r>
          <a:r>
            <a:rPr lang="ru-RU" sz="1740" b="1" kern="1200" dirty="0">
              <a:solidFill>
                <a:schemeClr val="tx1"/>
              </a:solidFill>
              <a:latin typeface="+mn-lt"/>
            </a:rPr>
            <a:t> муниципальной </a:t>
          </a:r>
          <a:r>
            <a:rPr lang="ru-RU" sz="1720" b="1" kern="1200" dirty="0">
              <a:solidFill>
                <a:schemeClr val="tx1"/>
              </a:solidFill>
              <a:latin typeface="+mn-lt"/>
            </a:rPr>
            <a:t>власти и гражданина, общественный контроль</a:t>
          </a:r>
        </a:p>
      </dsp:txBody>
      <dsp:txXfrm>
        <a:off x="5594424" y="2697237"/>
        <a:ext cx="2402034" cy="1128184"/>
      </dsp:txXfrm>
    </dsp:sp>
    <dsp:sp modelId="{BBF26A47-C905-479F-AA4D-05AC26348D53}">
      <dsp:nvSpPr>
        <dsp:cNvPr id="0" name=""/>
        <dsp:cNvSpPr/>
      </dsp:nvSpPr>
      <dsp:spPr>
        <a:xfrm rot="19300826">
          <a:off x="4246848" y="2505386"/>
          <a:ext cx="197821" cy="4387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0" kern="1200" dirty="0">
            <a:latin typeface="+mn-lt"/>
          </a:endParaRPr>
        </a:p>
      </dsp:txBody>
      <dsp:txXfrm>
        <a:off x="4253241" y="2611527"/>
        <a:ext cx="138475" cy="263224"/>
      </dsp:txXfrm>
    </dsp:sp>
    <dsp:sp modelId="{74B2B16F-90F2-4459-8284-B5807EACC02D}">
      <dsp:nvSpPr>
        <dsp:cNvPr id="0" name=""/>
        <dsp:cNvSpPr/>
      </dsp:nvSpPr>
      <dsp:spPr>
        <a:xfrm>
          <a:off x="2044754" y="2498131"/>
          <a:ext cx="3244085" cy="1526397"/>
        </a:xfrm>
        <a:prstGeom prst="ellipse">
          <a:avLst/>
        </a:prstGeom>
        <a:solidFill>
          <a:srgbClr val="FF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50800" dir="5400000" algn="ctr" rotWithShape="0">
            <a:srgbClr val="FF66CC"/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tx1"/>
              </a:solidFill>
              <a:latin typeface="+mn-lt"/>
            </a:rPr>
            <a:t>Раскрытие информации о местном бюджете</a:t>
          </a:r>
        </a:p>
      </dsp:txBody>
      <dsp:txXfrm>
        <a:off x="2519839" y="2721667"/>
        <a:ext cx="2293915" cy="10793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F6C80C-62B6-4CF8-BB86-8052268ADCF4}">
      <dsp:nvSpPr>
        <dsp:cNvPr id="0" name=""/>
        <dsp:cNvSpPr/>
      </dsp:nvSpPr>
      <dsp:spPr>
        <a:xfrm>
          <a:off x="2165016" y="2376470"/>
          <a:ext cx="4532695" cy="2137047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Обеспечение сбалансированности бюджета МО «Город Новоульяновск» Ульяновской области</a:t>
          </a:r>
        </a:p>
      </dsp:txBody>
      <dsp:txXfrm>
        <a:off x="2828814" y="2689433"/>
        <a:ext cx="3205099" cy="1511121"/>
      </dsp:txXfrm>
    </dsp:sp>
    <dsp:sp modelId="{60DFC3AA-F0A8-4588-BC48-9F20FB6C9DE0}">
      <dsp:nvSpPr>
        <dsp:cNvPr id="0" name=""/>
        <dsp:cNvSpPr/>
      </dsp:nvSpPr>
      <dsp:spPr>
        <a:xfrm rot="14581086">
          <a:off x="3886231" y="1505100"/>
          <a:ext cx="1432413" cy="62554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45814F2-3938-4A0E-9219-1AE94C7DA1EA}">
      <dsp:nvSpPr>
        <dsp:cNvPr id="0" name=""/>
        <dsp:cNvSpPr/>
      </dsp:nvSpPr>
      <dsp:spPr>
        <a:xfrm>
          <a:off x="1944751" y="29175"/>
          <a:ext cx="2539802" cy="20520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Повышение темпов роста экономики и обеспечение социальной стабильности</a:t>
          </a:r>
        </a:p>
      </dsp:txBody>
      <dsp:txXfrm>
        <a:off x="2004853" y="89277"/>
        <a:ext cx="2419598" cy="1931838"/>
      </dsp:txXfrm>
    </dsp:sp>
    <dsp:sp modelId="{9860CA49-C2CC-4E1B-9E0C-7C3A533DF9C4}">
      <dsp:nvSpPr>
        <dsp:cNvPr id="0" name=""/>
        <dsp:cNvSpPr/>
      </dsp:nvSpPr>
      <dsp:spPr>
        <a:xfrm rot="18690057">
          <a:off x="5325903" y="1662395"/>
          <a:ext cx="1989351" cy="62554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1525761"/>
                <a:satOff val="-2617"/>
                <a:lumOff val="-18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525761"/>
                <a:satOff val="-2617"/>
                <a:lumOff val="-18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525761"/>
                <a:satOff val="-2617"/>
                <a:lumOff val="-18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095F248-69A5-4808-8E8D-B1E85636CFF7}">
      <dsp:nvSpPr>
        <dsp:cNvPr id="0" name=""/>
        <dsp:cNvSpPr/>
      </dsp:nvSpPr>
      <dsp:spPr>
        <a:xfrm>
          <a:off x="5513083" y="-18519"/>
          <a:ext cx="2371448" cy="180144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Увеличение доходов и оптимизация расходов</a:t>
          </a:r>
        </a:p>
      </dsp:txBody>
      <dsp:txXfrm>
        <a:off x="5565845" y="34243"/>
        <a:ext cx="2265924" cy="1695918"/>
      </dsp:txXfrm>
    </dsp:sp>
    <dsp:sp modelId="{3142EC68-6B68-4CF0-AFFF-057C5D94DB6D}">
      <dsp:nvSpPr>
        <dsp:cNvPr id="0" name=""/>
        <dsp:cNvSpPr/>
      </dsp:nvSpPr>
      <dsp:spPr>
        <a:xfrm rot="12589585">
          <a:off x="818999" y="1988216"/>
          <a:ext cx="2123335" cy="62554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3051521"/>
                <a:satOff val="-5234"/>
                <a:lumOff val="-379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3051521"/>
                <a:satOff val="-5234"/>
                <a:lumOff val="-379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3051521"/>
                <a:satOff val="-5234"/>
                <a:lumOff val="-379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B269C57-0134-45C1-A390-BE6EE7E0C8CE}">
      <dsp:nvSpPr>
        <dsp:cNvPr id="0" name=""/>
        <dsp:cNvSpPr/>
      </dsp:nvSpPr>
      <dsp:spPr>
        <a:xfrm>
          <a:off x="0" y="668082"/>
          <a:ext cx="2085138" cy="166811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программы оптимизации расходов</a:t>
          </a:r>
        </a:p>
      </dsp:txBody>
      <dsp:txXfrm>
        <a:off x="48857" y="716939"/>
        <a:ext cx="1987424" cy="1570396"/>
      </dsp:txXfrm>
    </dsp:sp>
    <dsp:sp modelId="{ED029DD8-E1D3-41D4-9C7D-BA531840CFF3}">
      <dsp:nvSpPr>
        <dsp:cNvPr id="0" name=""/>
        <dsp:cNvSpPr/>
      </dsp:nvSpPr>
      <dsp:spPr>
        <a:xfrm rot="19971639">
          <a:off x="6297546" y="2058671"/>
          <a:ext cx="3357851" cy="625541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-4577281"/>
                <a:satOff val="-7851"/>
                <a:lumOff val="-56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577281"/>
                <a:satOff val="-7851"/>
                <a:lumOff val="-56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577281"/>
                <a:satOff val="-7851"/>
                <a:lumOff val="-56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37833B-40B1-4A13-9842-E915D22A94EB}">
      <dsp:nvSpPr>
        <dsp:cNvPr id="0" name=""/>
        <dsp:cNvSpPr/>
      </dsp:nvSpPr>
      <dsp:spPr>
        <a:xfrm>
          <a:off x="8112184" y="0"/>
          <a:ext cx="2030987" cy="20753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Плана мероприятий по росту доходного потенциала и оптимизации расходов  бюджета муниципального образования «Город Новоульяновск» по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171670" y="59486"/>
        <a:ext cx="1912015" cy="19564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1411D-62E1-49E9-9D33-F61C41080ADA}">
      <dsp:nvSpPr>
        <dsp:cNvPr id="0" name=""/>
        <dsp:cNvSpPr/>
      </dsp:nvSpPr>
      <dsp:spPr>
        <a:xfrm rot="5400000">
          <a:off x="-174216" y="204536"/>
          <a:ext cx="1109092" cy="77636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</a:p>
      </dsp:txBody>
      <dsp:txXfrm rot="-5400000">
        <a:off x="-7852" y="426354"/>
        <a:ext cx="776364" cy="332728"/>
      </dsp:txXfrm>
    </dsp:sp>
    <dsp:sp modelId="{F01C05E2-97C3-4546-B27D-9682401E4004}">
      <dsp:nvSpPr>
        <dsp:cNvPr id="0" name=""/>
        <dsp:cNvSpPr/>
      </dsp:nvSpPr>
      <dsp:spPr>
        <a:xfrm rot="5400000">
          <a:off x="5379717" y="-4483681"/>
          <a:ext cx="788034" cy="100623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Определение четких приоритетов использования бюджетных средств с учетом текущей экономической ситуации: при планировании бюджетных ассигнований на 2025 год и плановый период 2026 и 2027 годов следует детально оценить содержание муниципальных программ, соразмерив объемы их финансового обеспечения с реальными возможностями бюджета</a:t>
          </a:r>
          <a:endParaRPr lang="ru-RU" sz="1400" b="0" i="0" kern="1200" dirty="0">
            <a:solidFill>
              <a:schemeClr val="tx1"/>
            </a:solidFill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742551" y="191954"/>
        <a:ext cx="10023899" cy="711096"/>
      </dsp:txXfrm>
    </dsp:sp>
    <dsp:sp modelId="{7687C9C1-8E2C-4488-91F2-32FA57F2E51F}">
      <dsp:nvSpPr>
        <dsp:cNvPr id="0" name=""/>
        <dsp:cNvSpPr/>
      </dsp:nvSpPr>
      <dsp:spPr>
        <a:xfrm rot="5400000">
          <a:off x="-110384" y="1135132"/>
          <a:ext cx="1109092" cy="80777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2.</a:t>
          </a:r>
        </a:p>
      </dsp:txBody>
      <dsp:txXfrm rot="-5400000">
        <a:off x="40274" y="1388362"/>
        <a:ext cx="807776" cy="301316"/>
      </dsp:txXfrm>
    </dsp:sp>
    <dsp:sp modelId="{2609C342-04A1-4B85-BD7B-A580BF266624}">
      <dsp:nvSpPr>
        <dsp:cNvPr id="0" name=""/>
        <dsp:cNvSpPr/>
      </dsp:nvSpPr>
      <dsp:spPr>
        <a:xfrm rot="5400000">
          <a:off x="5438960" y="-3493600"/>
          <a:ext cx="752882" cy="100623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Реализация муниципальных программ, построенных на проектных принципах управления</a:t>
          </a:r>
        </a:p>
      </dsp:txBody>
      <dsp:txXfrm rot="-5400000">
        <a:off x="784218" y="1197895"/>
        <a:ext cx="10025615" cy="679376"/>
      </dsp:txXfrm>
    </dsp:sp>
    <dsp:sp modelId="{D1E854D7-BBBD-4A08-B59C-FFC71E6F8680}">
      <dsp:nvSpPr>
        <dsp:cNvPr id="0" name=""/>
        <dsp:cNvSpPr/>
      </dsp:nvSpPr>
      <dsp:spPr>
        <a:xfrm rot="5400000">
          <a:off x="-164589" y="2080396"/>
          <a:ext cx="1109092" cy="7763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3.</a:t>
          </a:r>
        </a:p>
      </dsp:txBody>
      <dsp:txXfrm rot="-5400000">
        <a:off x="1775" y="2302214"/>
        <a:ext cx="776364" cy="332728"/>
      </dsp:txXfrm>
    </dsp:sp>
    <dsp:sp modelId="{2EE03C94-5EB3-4A6F-A1A7-2D579157F847}">
      <dsp:nvSpPr>
        <dsp:cNvPr id="0" name=""/>
        <dsp:cNvSpPr/>
      </dsp:nvSpPr>
      <dsp:spPr>
        <a:xfrm rot="5400000">
          <a:off x="5388152" y="-2637959"/>
          <a:ext cx="821477" cy="100623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Обеспечение выполнения целевых показателей муниципальных программ, преемственность показателей достижения определенных целей, обозначенных в муниципальных программах, целям и задачам, обозначенным в государственных программах, для обеспечения их увязки;</a:t>
          </a:r>
        </a:p>
      </dsp:txBody>
      <dsp:txXfrm rot="-5400000">
        <a:off x="767707" y="2022587"/>
        <a:ext cx="10022267" cy="741275"/>
      </dsp:txXfrm>
    </dsp:sp>
    <dsp:sp modelId="{4828E56C-D3D9-4141-AD49-91D7E754334D}">
      <dsp:nvSpPr>
        <dsp:cNvPr id="0" name=""/>
        <dsp:cNvSpPr/>
      </dsp:nvSpPr>
      <dsp:spPr>
        <a:xfrm rot="5400000">
          <a:off x="-174216" y="3069782"/>
          <a:ext cx="1109092" cy="776364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4.</a:t>
          </a:r>
        </a:p>
      </dsp:txBody>
      <dsp:txXfrm rot="-5400000">
        <a:off x="-7852" y="3291600"/>
        <a:ext cx="776364" cy="332728"/>
      </dsp:txXfrm>
    </dsp:sp>
    <dsp:sp modelId="{02FD788C-863C-419C-9598-CD836C14342F}">
      <dsp:nvSpPr>
        <dsp:cNvPr id="0" name=""/>
        <dsp:cNvSpPr/>
      </dsp:nvSpPr>
      <dsp:spPr>
        <a:xfrm rot="5400000">
          <a:off x="5450024" y="-1649684"/>
          <a:ext cx="715049" cy="100623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0" kern="1200" dirty="0">
              <a:latin typeface="Times New Roman" pitchFamily="18" charset="0"/>
              <a:cs typeface="Times New Roman" pitchFamily="18" charset="0"/>
            </a:rPr>
            <a:t>Принятие решений, направленных на поддержание уровня оплаты труда работников муниципальных учреждений социальной сферы в соответствии с Указом Президента Российской Федерации от 7 мая 2012 года №597 «О мероприятиях по реализации государственной социальной политики»;</a:t>
          </a:r>
        </a:p>
      </dsp:txBody>
      <dsp:txXfrm rot="-5400000">
        <a:off x="776365" y="3058881"/>
        <a:ext cx="10027462" cy="645237"/>
      </dsp:txXfrm>
    </dsp:sp>
    <dsp:sp modelId="{75DF58E2-F7C5-4B26-A020-4DE91F1D3286}">
      <dsp:nvSpPr>
        <dsp:cNvPr id="0" name=""/>
        <dsp:cNvSpPr/>
      </dsp:nvSpPr>
      <dsp:spPr>
        <a:xfrm rot="5400000">
          <a:off x="-158324" y="4145244"/>
          <a:ext cx="1109092" cy="776364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>
              <a:solidFill>
                <a:schemeClr val="tx1"/>
              </a:solidFill>
              <a:latin typeface="Times New Roman" pitchFamily="18" charset="0"/>
              <a:ea typeface="Tahoma" pitchFamily="34" charset="0"/>
              <a:cs typeface="Times New Roman" pitchFamily="18" charset="0"/>
            </a:rPr>
            <a:t>5.</a:t>
          </a:r>
        </a:p>
      </dsp:txBody>
      <dsp:txXfrm rot="-5400000">
        <a:off x="8040" y="4367062"/>
        <a:ext cx="776364" cy="332728"/>
      </dsp:txXfrm>
    </dsp:sp>
    <dsp:sp modelId="{012ECC71-28B9-44FE-9B67-6954B64B77F3}">
      <dsp:nvSpPr>
        <dsp:cNvPr id="0" name=""/>
        <dsp:cNvSpPr/>
      </dsp:nvSpPr>
      <dsp:spPr>
        <a:xfrm rot="5400000">
          <a:off x="5409173" y="-598813"/>
          <a:ext cx="796750" cy="1006236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itchFamily="18" charset="0"/>
              <a:cs typeface="Times New Roman" pitchFamily="18" charset="0"/>
            </a:rPr>
            <a:t>Повышение эффективности функционирования контрактной системы в части совершенствования системы организации закупок товаров, работ, услуг для обеспечения муниципальных нужд;</a:t>
          </a:r>
          <a:endParaRPr lang="ru-RU" sz="1400" b="0" i="0" kern="1200" dirty="0">
            <a:solidFill>
              <a:schemeClr val="tx1"/>
            </a:solidFill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776364" y="4072890"/>
        <a:ext cx="10023474" cy="7189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6DF0C-BAF9-406E-A1EB-DD5693857F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DB1761-1952-466C-B406-E70B0D3BB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851A17-E6D7-4868-8AAB-C913F9757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A04581-C3D8-4512-BDBF-79FC2F830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4DBCB2-7692-4C6A-82A1-CFB9AE569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8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68CAE-1568-4925-8132-BE5F09A98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918B6BA-C834-44BA-9EBA-A05274DB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D040D7-56DD-408A-9BD9-A12FAAFD1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BAF40B-FFEE-4856-BD9F-F69BA4C0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EACE5-45B7-4B8F-B7A9-EB4385AC9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88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56BF21-4A80-43E7-A5A6-88BE39832C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512D39-5453-4605-B2F1-97F0D39DB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2C0C7C-6788-46AD-A9B4-AC7F63E95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C1D61D-5EB1-4262-A163-3A761F353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CEC640-6CA7-4237-ACC1-E5419B018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5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DD45C7-CDF9-41D1-A6D8-67CFE5361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06743C-C6A3-4355-A302-5A8E1B34D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3DF3F7-D082-4E8A-8E3B-9E6C5F2F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2AAF5F-7299-49BC-8031-2742DB70D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CA7EF0-E589-44F6-BA86-E5B91B8B7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7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559F2-ACBB-4AE0-928A-8B1B1583F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574F9-4066-4F23-A18D-1DD2DBF82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EF94DE-6649-43AD-AB55-6E40F260F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3ACFE4-EA0B-45DE-996C-4967BAD6D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5414C1-F294-4BE2-93CE-947171AC4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58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F8556-DBB9-4833-9015-8FF19E8A7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60B5A8-AC1D-4B2B-91E5-28182A0AD1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4592E9-3BD0-4A4E-BCFE-52E22896A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C8ED52-A8DF-4DF1-8A0A-0AEE66361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7603F1-8E9A-437A-B84A-59C59DBDB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6FE154-D2A1-46DB-A792-ED9673EB8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6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FDBD94-CD0B-4B88-96EF-6D83D98F1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7697B7-A69B-41C0-B731-B1EE6C9FF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2A4EA1-22C4-4E32-A322-7BB08331E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6C3E27A-25A2-4D03-A7A2-338862864F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605F2D1-CB76-4014-B5D3-BFB28F1F4F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63A6AB-A5AD-42D0-9D29-86CF70E9C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8048734-AEE8-4ADF-9C91-1A8602D40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3671CD6-9C58-4366-B05A-64E6DA115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86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AF061-57E4-47D5-ADC7-8242A9099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5411AD-F1B9-45D6-BD61-6D8999145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546735-0929-4EF0-BF34-EB8DA585D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236A5A0-21A2-43D4-9002-BABFCF5A6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058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0D4073-45FC-4A42-9988-AF5D145AD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DF7690B-3914-4B85-94B1-2778890A5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120179-3439-4653-B766-2A261186A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16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F7A671-94C7-46E5-BA59-F2F8904FA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755CF1-3F67-413D-86AD-AA7D99E41B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7A799B-142C-4321-BD09-45FB973C10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F2B642-047F-476F-9DA5-36AE9E8C6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42A051-48CE-47C5-93A4-3059BB491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FA861F4-2D33-465E-B4A5-949954893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4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F9EC8-0CFD-49B3-B52C-56AB3DC01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CF6F776-8E74-4842-AA6E-305FAD0A2C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D047E8-207D-46B6-B366-E3985E556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39DC67-B5EE-428C-B2C2-7535A2700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EA0AFB-05AC-4E20-9C30-E7E50953C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C611C0-F9A6-4DF8-AAD3-71F9662F4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09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9C79A-BF3A-452D-828D-F76895472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6B89BF-DF41-42D9-85A1-D99FFBCB5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453B1-CB38-4DAB-9560-D80082E1F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1E54D-E734-4176-A5B8-02C2AF6C5316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C2333D-B6A4-4DB6-8EA2-7C3261DB7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76036B-071B-48FF-B4B8-3FA401A03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99639-0ED5-4A18-8B0C-DFF9D9C4F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3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DBFB50-F090-43A7-8434-38F60FBD186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BCCA83-E516-4158-8C0D-985ADBB9A968}"/>
              </a:ext>
            </a:extLst>
          </p:cNvPr>
          <p:cNvSpPr txBox="1"/>
          <p:nvPr/>
        </p:nvSpPr>
        <p:spPr>
          <a:xfrm>
            <a:off x="1915429" y="1350269"/>
            <a:ext cx="776758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БЮДЖЕТ ДЛЯ ГРАЖДАН муниципального образования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«Город Новоульяновск» Ульяновской области на 2025 год и плановый период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 2026 -  2027 </a:t>
            </a:r>
            <a:r>
              <a:rPr kumimoji="0" lang="ru-RU" sz="40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г.г</a:t>
            </a: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3469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9CCDCA-5686-4CC7-8D0B-3BB8141948BD}"/>
              </a:ext>
            </a:extLst>
          </p:cNvPr>
          <p:cNvSpPr/>
          <p:nvPr/>
        </p:nvSpPr>
        <p:spPr>
          <a:xfrm>
            <a:off x="4071486" y="1"/>
            <a:ext cx="7695399" cy="5775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</a:rPr>
              <a:t>Основные направления бюджетной и налоговой политики МО «Город Новоульяновск» Ульяновской области</a:t>
            </a:r>
            <a:endParaRPr lang="ru-RU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2EB2EB7-1562-4A4E-A456-B1E9B8B39BB9}"/>
              </a:ext>
            </a:extLst>
          </p:cNvPr>
          <p:cNvGrpSpPr/>
          <p:nvPr/>
        </p:nvGrpSpPr>
        <p:grpSpPr>
          <a:xfrm>
            <a:off x="2368705" y="696859"/>
            <a:ext cx="9508241" cy="968311"/>
            <a:chOff x="903688" y="222736"/>
            <a:chExt cx="5298528" cy="1440920"/>
          </a:xfr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4" name="Прямоугольник: скругленные верхние углы 3">
              <a:extLst>
                <a:ext uri="{FF2B5EF4-FFF2-40B4-BE49-F238E27FC236}">
                  <a16:creationId xmlns:a16="http://schemas.microsoft.com/office/drawing/2014/main" id="{183DCD6E-32AC-48E6-BEB8-A90328360A9B}"/>
                </a:ext>
              </a:extLst>
            </p:cNvPr>
            <p:cNvSpPr/>
            <p:nvPr/>
          </p:nvSpPr>
          <p:spPr>
            <a:xfrm rot="5400000">
              <a:off x="2832492" y="-1706068"/>
              <a:ext cx="1440920" cy="5298528"/>
            </a:xfrm>
            <a:prstGeom prst="round2SameRect">
              <a:avLst/>
            </a:prstGeom>
            <a:grpFill/>
            <a:sp3d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382AA7CA-1E6F-49BE-8656-348C45AF358F}"/>
                </a:ext>
              </a:extLst>
            </p:cNvPr>
            <p:cNvSpPr txBox="1"/>
            <p:nvPr/>
          </p:nvSpPr>
          <p:spPr>
            <a:xfrm>
              <a:off x="903688" y="293076"/>
              <a:ext cx="5228188" cy="130024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10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000" b="0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Обеспечение сбалансированности и финансовой устойчивости бюджета МО «Город Новоульяновск» Ульяновской области</a:t>
              </a:r>
            </a:p>
          </p:txBody>
        </p:sp>
      </p:grp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10E8BA68-FF5B-491E-8627-B1A28D3B2E8E}"/>
              </a:ext>
            </a:extLst>
          </p:cNvPr>
          <p:cNvSpPr/>
          <p:nvPr/>
        </p:nvSpPr>
        <p:spPr>
          <a:xfrm>
            <a:off x="596766" y="577516"/>
            <a:ext cx="1643022" cy="1087654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a_Concepto" panose="04030905020802020303" pitchFamily="82" charset="-52"/>
              </a:rPr>
              <a:t>1.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20493F73-E498-46AE-9277-880A9A095D70}"/>
              </a:ext>
            </a:extLst>
          </p:cNvPr>
          <p:cNvSpPr/>
          <p:nvPr/>
        </p:nvSpPr>
        <p:spPr>
          <a:xfrm>
            <a:off x="596766" y="1814565"/>
            <a:ext cx="1643022" cy="1087654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a_Concepto" panose="04030905020802020303" pitchFamily="82" charset="-52"/>
              </a:rPr>
              <a:t>2.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6395D404-BDC8-4A44-A59A-BB856555460F}"/>
              </a:ext>
            </a:extLst>
          </p:cNvPr>
          <p:cNvSpPr/>
          <p:nvPr/>
        </p:nvSpPr>
        <p:spPr>
          <a:xfrm>
            <a:off x="596766" y="3081289"/>
            <a:ext cx="1643022" cy="1087654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a_Concepto" panose="04030905020802020303" pitchFamily="82" charset="-52"/>
              </a:rPr>
              <a:t>3.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DBCE216C-2472-4D9B-9D3E-9538668AD02E}"/>
              </a:ext>
            </a:extLst>
          </p:cNvPr>
          <p:cNvSpPr/>
          <p:nvPr/>
        </p:nvSpPr>
        <p:spPr>
          <a:xfrm>
            <a:off x="585691" y="4385111"/>
            <a:ext cx="1643022" cy="1087654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a_Concepto" panose="04030905020802020303" pitchFamily="82" charset="-52"/>
              </a:rPr>
              <a:t>4.</a:t>
            </a:r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3B7C0FCA-E675-4CDC-8DF6-09B2CDA1AB28}"/>
              </a:ext>
            </a:extLst>
          </p:cNvPr>
          <p:cNvSpPr/>
          <p:nvPr/>
        </p:nvSpPr>
        <p:spPr>
          <a:xfrm>
            <a:off x="596766" y="5614737"/>
            <a:ext cx="1643022" cy="1087654"/>
          </a:xfrm>
          <a:prstGeom prst="righ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a_Concepto" panose="04030905020802020303" pitchFamily="82" charset="-52"/>
              </a:rPr>
              <a:t>5.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4A37D3CE-65A9-4D88-82BA-3E6884A484BF}"/>
              </a:ext>
            </a:extLst>
          </p:cNvPr>
          <p:cNvGrpSpPr/>
          <p:nvPr/>
        </p:nvGrpSpPr>
        <p:grpSpPr>
          <a:xfrm>
            <a:off x="2401609" y="1921506"/>
            <a:ext cx="9475337" cy="968312"/>
            <a:chOff x="911798" y="1780317"/>
            <a:chExt cx="5303307" cy="1334901"/>
          </a:xfrm>
          <a:scene3d>
            <a:camera prst="orthographicFront"/>
            <a:lightRig rig="flat" dir="t"/>
          </a:scene3d>
        </p:grpSpPr>
        <p:sp>
          <p:nvSpPr>
            <p:cNvPr id="13" name="Прямоугольник: скругленные верхние углы 12">
              <a:extLst>
                <a:ext uri="{FF2B5EF4-FFF2-40B4-BE49-F238E27FC236}">
                  <a16:creationId xmlns:a16="http://schemas.microsoft.com/office/drawing/2014/main" id="{38D48906-B84F-48DA-8BF5-C6EC55297BEA}"/>
                </a:ext>
              </a:extLst>
            </p:cNvPr>
            <p:cNvSpPr/>
            <p:nvPr/>
          </p:nvSpPr>
          <p:spPr>
            <a:xfrm rot="5400000">
              <a:off x="2942273" y="-157614"/>
              <a:ext cx="1242357" cy="5303307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F908D148-A9E9-4750-8791-0665AE2CF841}"/>
                </a:ext>
              </a:extLst>
            </p:cNvPr>
            <p:cNvSpPr txBox="1"/>
            <p:nvPr/>
          </p:nvSpPr>
          <p:spPr>
            <a:xfrm>
              <a:off x="911798" y="1780317"/>
              <a:ext cx="5242660" cy="112106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har char="•"/>
              </a:pPr>
              <a:r>
                <a:rPr lang="ru-RU" sz="2000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Повышение эффективности бюджетных расходов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156A5043-E294-4046-B7C0-ECFA13FD11CC}"/>
              </a:ext>
            </a:extLst>
          </p:cNvPr>
          <p:cNvGrpSpPr/>
          <p:nvPr/>
        </p:nvGrpSpPr>
        <p:grpSpPr>
          <a:xfrm>
            <a:off x="2401609" y="3200632"/>
            <a:ext cx="9549178" cy="968311"/>
            <a:chOff x="905746" y="3284456"/>
            <a:chExt cx="5309359" cy="1100589"/>
          </a:xfr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16" name="Прямоугольник: скругленные верхние углы 15">
              <a:extLst>
                <a:ext uri="{FF2B5EF4-FFF2-40B4-BE49-F238E27FC236}">
                  <a16:creationId xmlns:a16="http://schemas.microsoft.com/office/drawing/2014/main" id="{4558A5A6-426D-4D8B-B107-C5D7D4C4DE50}"/>
                </a:ext>
              </a:extLst>
            </p:cNvPr>
            <p:cNvSpPr/>
            <p:nvPr/>
          </p:nvSpPr>
          <p:spPr>
            <a:xfrm rot="5400000">
              <a:off x="3010131" y="1180071"/>
              <a:ext cx="1100589" cy="5309359"/>
            </a:xfrm>
            <a:prstGeom prst="round2SameRect">
              <a:avLst/>
            </a:prstGeom>
            <a:grpFill/>
            <a:sp3d extrusionH="12700" prstMaterial="plastic">
              <a:bevelT w="50800" h="50800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C194587F-13F0-4EB6-9CF7-8182D84823D4}"/>
                </a:ext>
              </a:extLst>
            </p:cNvPr>
            <p:cNvSpPr txBox="1"/>
            <p:nvPr/>
          </p:nvSpPr>
          <p:spPr>
            <a:xfrm>
              <a:off x="905746" y="3338182"/>
              <a:ext cx="5255633" cy="99313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000" kern="1200" dirty="0"/>
                <a:t>Повышение качества управления бюджетным процессом главными распорядителями бюджетных средств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3A8ED9AC-06FA-4529-A17E-86E3B9A82D1B}"/>
              </a:ext>
            </a:extLst>
          </p:cNvPr>
          <p:cNvGrpSpPr/>
          <p:nvPr/>
        </p:nvGrpSpPr>
        <p:grpSpPr>
          <a:xfrm>
            <a:off x="2401609" y="4328760"/>
            <a:ext cx="9549178" cy="1200355"/>
            <a:chOff x="868939" y="4504856"/>
            <a:chExt cx="5339251" cy="1200355"/>
          </a:xfrm>
          <a:scene3d>
            <a:camera prst="orthographicFront"/>
            <a:lightRig rig="flat" dir="t"/>
          </a:scene3d>
        </p:grpSpPr>
        <p:sp>
          <p:nvSpPr>
            <p:cNvPr id="19" name="Прямоугольник: скругленные верхние углы 18">
              <a:extLst>
                <a:ext uri="{FF2B5EF4-FFF2-40B4-BE49-F238E27FC236}">
                  <a16:creationId xmlns:a16="http://schemas.microsoft.com/office/drawing/2014/main" id="{E2C7D850-858D-4016-A724-A60398FD1376}"/>
                </a:ext>
              </a:extLst>
            </p:cNvPr>
            <p:cNvSpPr/>
            <p:nvPr/>
          </p:nvSpPr>
          <p:spPr>
            <a:xfrm rot="5400000">
              <a:off x="2938387" y="2435408"/>
              <a:ext cx="1200355" cy="5339251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1E527065-461B-4BAB-93DD-DC5F95A5B9FD}"/>
                </a:ext>
              </a:extLst>
            </p:cNvPr>
            <p:cNvSpPr txBox="1"/>
            <p:nvPr/>
          </p:nvSpPr>
          <p:spPr>
            <a:xfrm>
              <a:off x="868940" y="4563453"/>
              <a:ext cx="5280654" cy="108316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just" defTabSz="8890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har char="•"/>
              </a:pPr>
              <a:r>
                <a:rPr lang="ru-RU" sz="2000" kern="1200" dirty="0"/>
                <a:t>Поддержание безопасного уровня дефицита, предотвращая тем самым условия для возникновения финансовых кризисов</a:t>
              </a:r>
              <a:endParaRPr lang="ru-RU" sz="20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46612514-B1DC-4354-B43C-FAFFC55B158C}"/>
              </a:ext>
            </a:extLst>
          </p:cNvPr>
          <p:cNvGrpSpPr/>
          <p:nvPr/>
        </p:nvGrpSpPr>
        <p:grpSpPr>
          <a:xfrm>
            <a:off x="2401609" y="5738039"/>
            <a:ext cx="9549178" cy="841050"/>
            <a:chOff x="898273" y="5831111"/>
            <a:chExt cx="5309359" cy="841050"/>
          </a:xfr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25" name="Прямоугольник: скругленные верхние углы 24">
              <a:extLst>
                <a:ext uri="{FF2B5EF4-FFF2-40B4-BE49-F238E27FC236}">
                  <a16:creationId xmlns:a16="http://schemas.microsoft.com/office/drawing/2014/main" id="{EC38E892-1984-4C84-AF7F-4F79ABF3389A}"/>
                </a:ext>
              </a:extLst>
            </p:cNvPr>
            <p:cNvSpPr/>
            <p:nvPr/>
          </p:nvSpPr>
          <p:spPr>
            <a:xfrm rot="5400000">
              <a:off x="3132428" y="3596956"/>
              <a:ext cx="841050" cy="5309359"/>
            </a:xfrm>
            <a:prstGeom prst="round2SameRect">
              <a:avLst/>
            </a:prstGeom>
            <a:grpFill/>
            <a:sp3d extrusionH="12700" prstMaterial="plastic">
              <a:bevelT w="50800" h="50800"/>
            </a:sp3d>
          </p:spPr>
          <p:style>
            <a:lnRef idx="1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0C789A6A-F852-46EE-8D64-0BC32DEA90E4}"/>
                </a:ext>
              </a:extLst>
            </p:cNvPr>
            <p:cNvSpPr txBox="1"/>
            <p:nvPr/>
          </p:nvSpPr>
          <p:spPr>
            <a:xfrm>
              <a:off x="898274" y="5872168"/>
              <a:ext cx="5268302" cy="758936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2000" kern="1200" dirty="0"/>
                <a:t>Повышение прозрачности и открытости бюджетного процесса</a:t>
              </a:r>
              <a:endParaRPr lang="ru-RU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8276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460CF51-E0C0-459C-B8FE-5959D427040C}"/>
              </a:ext>
            </a:extLst>
          </p:cNvPr>
          <p:cNvSpPr/>
          <p:nvPr/>
        </p:nvSpPr>
        <p:spPr>
          <a:xfrm>
            <a:off x="3474720" y="166654"/>
            <a:ext cx="8431730" cy="362735"/>
          </a:xfrm>
          <a:prstGeom prst="rect">
            <a:avLst/>
          </a:prstGeom>
          <a:gradFill>
            <a:gsLst>
              <a:gs pos="95000">
                <a:schemeClr val="accent4">
                  <a:lumMod val="20000"/>
                  <a:lumOff val="80000"/>
                </a:schemeClr>
              </a:gs>
              <a:gs pos="98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600" b="1" dirty="0">
                <a:solidFill>
                  <a:schemeClr val="tx1"/>
                </a:solidFill>
                <a:latin typeface="+mj-lt"/>
              </a:rPr>
              <a:t>Основные направления бюджетной и налоговой политики МО «Город Новоульяновск» Ульяновской области</a:t>
            </a:r>
            <a:endParaRPr lang="ru-RU" sz="1600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521223-DCC2-453D-8838-697BD9F3617C}"/>
              </a:ext>
            </a:extLst>
          </p:cNvPr>
          <p:cNvSpPr/>
          <p:nvPr/>
        </p:nvSpPr>
        <p:spPr>
          <a:xfrm>
            <a:off x="260648" y="606392"/>
            <a:ext cx="11645802" cy="654517"/>
          </a:xfrm>
          <a:prstGeom prst="rect">
            <a:avLst/>
          </a:prstGeom>
          <a:gradFill>
            <a:gsLst>
              <a:gs pos="87000">
                <a:srgbClr val="66CCFF"/>
              </a:gs>
              <a:gs pos="97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270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400" b="1" dirty="0">
                <a:solidFill>
                  <a:schemeClr val="tx1"/>
                </a:solidFill>
                <a:latin typeface="a_FuturaRound" panose="020F0802020204020204" pitchFamily="34" charset="-52"/>
              </a:rPr>
              <a:t>Основные инструменты обеспечения сбалансированности бюджета в 2025-2027 годах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60B567-AA42-4755-8071-A03F5C0CA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324" y="3734603"/>
            <a:ext cx="4905676" cy="2956744"/>
          </a:xfrm>
          <a:prstGeom prst="rect">
            <a:avLst/>
          </a:prstGeom>
        </p:spPr>
      </p:pic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140E5470-E53C-4A2B-A7DD-8AC1E711B9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4384918"/>
              </p:ext>
            </p:extLst>
          </p:nvPr>
        </p:nvGraphicFramePr>
        <p:xfrm>
          <a:off x="294371" y="1260909"/>
          <a:ext cx="11188567" cy="4494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47708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50F46B-947D-448B-B778-1492D1DB6273}"/>
              </a:ext>
            </a:extLst>
          </p:cNvPr>
          <p:cNvSpPr/>
          <p:nvPr/>
        </p:nvSpPr>
        <p:spPr>
          <a:xfrm>
            <a:off x="5881036" y="104219"/>
            <a:ext cx="5976341" cy="5984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Основные направления бюджетной и налоговой политики МО «Город Новоульяновск» 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24ED159-BF57-4235-8C6A-63414E325EAC}"/>
              </a:ext>
            </a:extLst>
          </p:cNvPr>
          <p:cNvSpPr/>
          <p:nvPr/>
        </p:nvSpPr>
        <p:spPr>
          <a:xfrm>
            <a:off x="357165" y="809596"/>
            <a:ext cx="11500211" cy="598425"/>
          </a:xfrm>
          <a:prstGeom prst="rect">
            <a:avLst/>
          </a:prstGeom>
          <a:solidFill>
            <a:srgbClr val="CCECFF"/>
          </a:solidFill>
          <a:scene3d>
            <a:camera prst="orthographicFront"/>
            <a:lightRig rig="threePt" dir="t"/>
          </a:scene3d>
          <a:sp3d>
            <a:bevelT w="82550" h="1143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_FuturaRound" panose="020F0802020204020204" pitchFamily="34" charset="-52"/>
              </a:rPr>
              <a:t>Основные инструменты повышения эффективности бюджетных расходов в 2025-2027 годах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5A40365A-4C89-4B46-923B-44F310DEF1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632375"/>
              </p:ext>
            </p:extLst>
          </p:nvPr>
        </p:nvGraphicFramePr>
        <p:xfrm>
          <a:off x="596080" y="1514973"/>
          <a:ext cx="10838733" cy="5238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0404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07ED77-3AE2-4747-A4E1-0AE13549C380}"/>
              </a:ext>
            </a:extLst>
          </p:cNvPr>
          <p:cNvSpPr/>
          <p:nvPr/>
        </p:nvSpPr>
        <p:spPr>
          <a:xfrm>
            <a:off x="4543124" y="161970"/>
            <a:ext cx="7285377" cy="5376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Основные направления бюджетной и налоговой политики  МО «Город Новоульяновск»    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42EDDE3-2A4D-4210-94B9-E2252DB1EAEF}"/>
              </a:ext>
            </a:extLst>
          </p:cNvPr>
          <p:cNvSpPr/>
          <p:nvPr/>
        </p:nvSpPr>
        <p:spPr>
          <a:xfrm>
            <a:off x="790038" y="699656"/>
            <a:ext cx="10818029" cy="537686"/>
          </a:xfrm>
          <a:prstGeom prst="rect">
            <a:avLst/>
          </a:prstGeom>
          <a:solidFill>
            <a:srgbClr val="CCECFF"/>
          </a:solidFill>
          <a:scene3d>
            <a:camera prst="orthographicFront"/>
            <a:lightRig rig="threePt" dir="t"/>
          </a:scene3d>
          <a:sp3d>
            <a:bevelT w="69850" h="10795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000" b="1" dirty="0">
                <a:solidFill>
                  <a:schemeClr val="tx1"/>
                </a:solidFill>
                <a:latin typeface="a_Concepto" panose="04030905020802020303" pitchFamily="82" charset="-52"/>
              </a:rPr>
              <a:t>Основные риски в сфере бюджетной политики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2371AC-5047-452B-B082-A7C3AC73B7E1}"/>
              </a:ext>
            </a:extLst>
          </p:cNvPr>
          <p:cNvSpPr txBox="1"/>
          <p:nvPr/>
        </p:nvSpPr>
        <p:spPr>
          <a:xfrm>
            <a:off x="3819092" y="1451862"/>
            <a:ext cx="4200824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Основные риски в сфере бюджетной политики</a:t>
            </a:r>
          </a:p>
        </p:txBody>
      </p:sp>
      <p:sp>
        <p:nvSpPr>
          <p:cNvPr id="5" name="Штриховая стрелка вправо 21">
            <a:extLst>
              <a:ext uri="{FF2B5EF4-FFF2-40B4-BE49-F238E27FC236}">
                <a16:creationId xmlns:a16="http://schemas.microsoft.com/office/drawing/2014/main" id="{4A90B724-3B11-476B-82CD-D7AF5286E4B4}"/>
              </a:ext>
            </a:extLst>
          </p:cNvPr>
          <p:cNvSpPr/>
          <p:nvPr/>
        </p:nvSpPr>
        <p:spPr>
          <a:xfrm rot="6326307">
            <a:off x="3105690" y="2331149"/>
            <a:ext cx="850607" cy="714380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20">
            <a:extLst>
              <a:ext uri="{FF2B5EF4-FFF2-40B4-BE49-F238E27FC236}">
                <a16:creationId xmlns:a16="http://schemas.microsoft.com/office/drawing/2014/main" id="{D188616F-04BF-48BD-A685-2B1F69184D57}"/>
              </a:ext>
            </a:extLst>
          </p:cNvPr>
          <p:cNvSpPr/>
          <p:nvPr/>
        </p:nvSpPr>
        <p:spPr>
          <a:xfrm rot="4142810">
            <a:off x="7944977" y="2265915"/>
            <a:ext cx="850607" cy="714380"/>
          </a:xfrm>
          <a:prstGeom prst="stripedRightArrow">
            <a:avLst/>
          </a:prstGeom>
          <a:gradFill>
            <a:gsLst>
              <a:gs pos="38000">
                <a:schemeClr val="accent3">
                  <a:satMod val="103000"/>
                  <a:lumMod val="102000"/>
                  <a:tint val="94000"/>
                </a:schemeClr>
              </a:gs>
              <a:gs pos="0">
                <a:schemeClr val="accent3">
                  <a:satMod val="110000"/>
                  <a:lumMod val="100000"/>
                  <a:shade val="100000"/>
                </a:schemeClr>
              </a:gs>
              <a:gs pos="100000">
                <a:schemeClr val="accent3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19">
            <a:extLst>
              <a:ext uri="{FF2B5EF4-FFF2-40B4-BE49-F238E27FC236}">
                <a16:creationId xmlns:a16="http://schemas.microsoft.com/office/drawing/2014/main" id="{4F412B63-9018-4A02-AE0A-C42D42104FE1}"/>
              </a:ext>
            </a:extLst>
          </p:cNvPr>
          <p:cNvSpPr/>
          <p:nvPr/>
        </p:nvSpPr>
        <p:spPr>
          <a:xfrm rot="5400000">
            <a:off x="4780713" y="2835093"/>
            <a:ext cx="2311704" cy="1008111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DAA2A6-9EF7-4FB8-85E7-648C5E1DEF5D}"/>
              </a:ext>
            </a:extLst>
          </p:cNvPr>
          <p:cNvSpPr txBox="1"/>
          <p:nvPr/>
        </p:nvSpPr>
        <p:spPr>
          <a:xfrm>
            <a:off x="1492683" y="3148018"/>
            <a:ext cx="273630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Макроэкономические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связанные с ухудшением ситуации в экономике Ульяновской области, Российской Федерации и мировой экономике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730264-C00B-486D-B536-555D8FF63A0E}"/>
              </a:ext>
            </a:extLst>
          </p:cNvPr>
          <p:cNvSpPr txBox="1"/>
          <p:nvPr/>
        </p:nvSpPr>
        <p:spPr>
          <a:xfrm>
            <a:off x="4407336" y="4580104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Законодательные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связанные с изменением налогового и бюджетного законодательства в Российской Федерации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F02F2D-7B45-4678-B7C8-721BA85E46C3}"/>
              </a:ext>
            </a:extLst>
          </p:cNvPr>
          <p:cNvSpPr txBox="1"/>
          <p:nvPr/>
        </p:nvSpPr>
        <p:spPr>
          <a:xfrm>
            <a:off x="8139700" y="3085032"/>
            <a:ext cx="21602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Финансовые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связанные с сокращением доходной базы бюджета МО «Город Новоульяновск» Ульяновской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40309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2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8E112-600B-41CE-B916-D796B8678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3150"/>
            <a:ext cx="8596668" cy="1118054"/>
          </a:xfrm>
        </p:spPr>
        <p:txBody>
          <a:bodyPr>
            <a:normAutofit/>
          </a:bodyPr>
          <a:lstStyle/>
          <a:p>
            <a:r>
              <a:rPr kumimoji="0" lang="ru-RU" sz="6500" b="1" i="0" u="none" strike="noStrike" kern="1200" cap="none" spc="0" normalizeH="0" baseline="0" noProof="0" dirty="0">
                <a:ln>
                  <a:noFill/>
                </a:ln>
                <a:solidFill>
                  <a:srgbClr val="2C3C43">
                    <a:lumMod val="75000"/>
                  </a:srgbClr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  <a:cs typeface="+mj-cs"/>
              </a:rPr>
              <a:t>Основные параметры</a:t>
            </a:r>
            <a:endParaRPr 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996CFCB-5B17-46DE-AC8F-065F114103A3}"/>
              </a:ext>
            </a:extLst>
          </p:cNvPr>
          <p:cNvSpPr/>
          <p:nvPr/>
        </p:nvSpPr>
        <p:spPr>
          <a:xfrm>
            <a:off x="513705" y="1422854"/>
            <a:ext cx="3259398" cy="16459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  <a:ea typeface="PT Astra Serif" panose="020A0603040505020204" pitchFamily="18" charset="-52"/>
              </a:rPr>
              <a:t>2025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B436B4BA-4DDA-4277-8149-AC4C64A1F70B}"/>
              </a:ext>
            </a:extLst>
          </p:cNvPr>
          <p:cNvSpPr/>
          <p:nvPr/>
        </p:nvSpPr>
        <p:spPr>
          <a:xfrm>
            <a:off x="4038689" y="1422854"/>
            <a:ext cx="7097740" cy="1707041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Доходы –  585 810,20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Расходы – 585 810,20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Дефицит –           0,00 тыс.руб.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88055723-6C55-4EE6-BC30-C82B6FD3DD23}"/>
              </a:ext>
            </a:extLst>
          </p:cNvPr>
          <p:cNvSpPr/>
          <p:nvPr/>
        </p:nvSpPr>
        <p:spPr>
          <a:xfrm>
            <a:off x="513705" y="3270984"/>
            <a:ext cx="3259398" cy="16459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2026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EEEEF95B-90EC-4F9A-97C9-85544D5527F2}"/>
              </a:ext>
            </a:extLst>
          </p:cNvPr>
          <p:cNvSpPr/>
          <p:nvPr/>
        </p:nvSpPr>
        <p:spPr>
          <a:xfrm>
            <a:off x="4073982" y="3240424"/>
            <a:ext cx="7062447" cy="1707041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Доходы –  743 172,70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Расходы – 743 172,70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Дефицит –           0,00 тыс.руб.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046DA26-1F3B-47BF-81C0-F5331A23F92B}"/>
              </a:ext>
            </a:extLst>
          </p:cNvPr>
          <p:cNvSpPr/>
          <p:nvPr/>
        </p:nvSpPr>
        <p:spPr>
          <a:xfrm>
            <a:off x="513705" y="5078930"/>
            <a:ext cx="3259398" cy="16459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2">
                    <a:lumMod val="75000"/>
                  </a:schemeClr>
                </a:solidFill>
              </a:rPr>
              <a:t>2027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9710B687-E095-4E17-A4E2-4DB65BC691FC}"/>
              </a:ext>
            </a:extLst>
          </p:cNvPr>
          <p:cNvSpPr/>
          <p:nvPr/>
        </p:nvSpPr>
        <p:spPr>
          <a:xfrm>
            <a:off x="4038689" y="5048369"/>
            <a:ext cx="7097740" cy="1707041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Доходы –  671 110,50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Расходы – 671 110,50 тыс.руб.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Дефицит –           0,00 тыс.руб.</a:t>
            </a:r>
          </a:p>
        </p:txBody>
      </p:sp>
    </p:spTree>
    <p:extLst>
      <p:ext uri="{BB962C8B-B14F-4D97-AF65-F5344CB8AC3E}">
        <p14:creationId xmlns:p14="http://schemas.microsoft.com/office/powerpoint/2010/main" val="88427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2961FE5-9D9E-4CFD-A2E1-67BC530F31C5}"/>
              </a:ext>
            </a:extLst>
          </p:cNvPr>
          <p:cNvSpPr/>
          <p:nvPr/>
        </p:nvSpPr>
        <p:spPr>
          <a:xfrm>
            <a:off x="4658626" y="328936"/>
            <a:ext cx="7353701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Доходы бюджета МО «Город Новоульяновск»  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C19AC021-787A-46E0-8548-A0152555E0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4991873"/>
              </p:ext>
            </p:extLst>
          </p:nvPr>
        </p:nvGraphicFramePr>
        <p:xfrm>
          <a:off x="0" y="789272"/>
          <a:ext cx="5621154" cy="5739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DF5ADA4-64A5-4A9D-A116-20D81C4FA2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9081461"/>
              </p:ext>
            </p:extLst>
          </p:nvPr>
        </p:nvGraphicFramePr>
        <p:xfrm>
          <a:off x="5611527" y="951224"/>
          <a:ext cx="640080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9142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D14DF8F-0CAB-4339-9BB0-C3D060066932}"/>
              </a:ext>
            </a:extLst>
          </p:cNvPr>
          <p:cNvSpPr/>
          <p:nvPr/>
        </p:nvSpPr>
        <p:spPr>
          <a:xfrm>
            <a:off x="5881036" y="133096"/>
            <a:ext cx="6082219" cy="502171"/>
          </a:xfrm>
          <a:prstGeom prst="rect">
            <a:avLst/>
          </a:prstGeom>
          <a:solidFill>
            <a:srgbClr val="CCFF99">
              <a:alpha val="75000"/>
            </a:srgbClr>
          </a:solidFill>
          <a:scene3d>
            <a:camera prst="orthographicFront"/>
            <a:lightRig rig="threePt" dir="t"/>
          </a:scene3d>
          <a:sp3d>
            <a:bevelT w="44450"/>
            <a:bevelB w="88900" h="17145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600" b="1" dirty="0">
                <a:solidFill>
                  <a:schemeClr val="tx1"/>
                </a:solidFill>
              </a:rPr>
              <a:t>Доходы бюджета МО «Город </a:t>
            </a:r>
            <a:r>
              <a:rPr lang="ru-RU" sz="1600" b="1" dirty="0" err="1">
                <a:solidFill>
                  <a:schemeClr val="tx1"/>
                </a:solidFill>
              </a:rPr>
              <a:t>Новоульяновск</a:t>
            </a:r>
            <a:r>
              <a:rPr lang="ru-RU" sz="1600" b="1" dirty="0">
                <a:solidFill>
                  <a:schemeClr val="tx1"/>
                </a:solidFill>
              </a:rPr>
              <a:t>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600" b="1" dirty="0">
                <a:solidFill>
                  <a:schemeClr val="tx1"/>
                </a:solidFill>
              </a:rPr>
              <a:t>Ульяновской области</a:t>
            </a:r>
            <a:endParaRPr lang="ru-RU" sz="1600" b="1" dirty="0">
              <a:solidFill>
                <a:schemeClr val="tx1"/>
              </a:solidFill>
              <a:cs typeface="Arial" pitchFamily="34" charset="0"/>
            </a:endParaRP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89D8413D-CD63-428B-8C91-1B94C87DB3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826065"/>
              </p:ext>
            </p:extLst>
          </p:nvPr>
        </p:nvGraphicFramePr>
        <p:xfrm>
          <a:off x="423512" y="933650"/>
          <a:ext cx="10905424" cy="5717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5C71ED-48C9-49BE-A222-3C3954715516}"/>
              </a:ext>
            </a:extLst>
          </p:cNvPr>
          <p:cNvSpPr/>
          <p:nvPr/>
        </p:nvSpPr>
        <p:spPr>
          <a:xfrm>
            <a:off x="332656" y="632521"/>
            <a:ext cx="11435832" cy="502171"/>
          </a:xfrm>
          <a:prstGeom prst="rect">
            <a:avLst/>
          </a:prstGeom>
          <a:solidFill>
            <a:srgbClr val="CCFF9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588" algn="ctr">
              <a:tabLst>
                <a:tab pos="6100763" algn="l"/>
              </a:tabLst>
            </a:pPr>
            <a:r>
              <a:rPr lang="ru-RU" sz="2800" b="1" dirty="0">
                <a:solidFill>
                  <a:schemeClr val="tx1"/>
                </a:solidFill>
                <a:cs typeface="Arial" pitchFamily="34" charset="0"/>
              </a:rPr>
              <a:t>Налог на доходы физических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val="391479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1CBBFA-4CCD-4546-BEB0-5F05DFB3C212}"/>
              </a:ext>
            </a:extLst>
          </p:cNvPr>
          <p:cNvSpPr/>
          <p:nvPr/>
        </p:nvSpPr>
        <p:spPr>
          <a:xfrm>
            <a:off x="5467149" y="133097"/>
            <a:ext cx="6380603" cy="482920"/>
          </a:xfrm>
          <a:prstGeom prst="rect">
            <a:avLst/>
          </a:prstGeom>
          <a:solidFill>
            <a:srgbClr val="CCFF99">
              <a:alpha val="38000"/>
            </a:srgbClr>
          </a:solidFill>
          <a:scene3d>
            <a:camera prst="orthographicFront"/>
            <a:lightRig rig="threePt" dir="t"/>
          </a:scene3d>
          <a:sp3d>
            <a:bevelT w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600" b="1" dirty="0">
                <a:solidFill>
                  <a:schemeClr val="tx1"/>
                </a:solidFill>
              </a:rPr>
              <a:t>Доходы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600" b="1" dirty="0">
                <a:solidFill>
                  <a:schemeClr val="tx1"/>
                </a:solidFill>
              </a:rPr>
              <a:t>Ульяновской области</a:t>
            </a:r>
            <a:endParaRPr lang="ru-RU" sz="16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F0B966-DC04-4E6E-9757-5BEA08A9F235}"/>
              </a:ext>
            </a:extLst>
          </p:cNvPr>
          <p:cNvSpPr/>
          <p:nvPr/>
        </p:nvSpPr>
        <p:spPr>
          <a:xfrm>
            <a:off x="260648" y="704528"/>
            <a:ext cx="11587104" cy="604508"/>
          </a:xfrm>
          <a:prstGeom prst="rect">
            <a:avLst/>
          </a:prstGeom>
          <a:solidFill>
            <a:schemeClr val="accent6">
              <a:lumMod val="60000"/>
              <a:lumOff val="40000"/>
              <a:alpha val="57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_Concepto" panose="04030905020802020303" pitchFamily="82" charset="-52"/>
              </a:rPr>
              <a:t>Крупнейшие налогоплательщики </a:t>
            </a:r>
          </a:p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_Concepto" panose="04030905020802020303" pitchFamily="82" charset="-52"/>
              </a:rPr>
              <a:t>МО «Город Новоульяновск» Ульяновской области</a:t>
            </a:r>
            <a:endParaRPr lang="ru-RU" b="1" dirty="0">
              <a:solidFill>
                <a:schemeClr val="tx1"/>
              </a:solidFill>
              <a:latin typeface="a_Concepto" panose="04030905020802020303" pitchFamily="82" charset="-52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BAA7FE-09D4-4858-91D5-183E28FF4CF1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192505" y="2010195"/>
            <a:ext cx="3743573" cy="3495456"/>
          </a:xfrm>
          <a:prstGeom prst="rect">
            <a:avLst/>
          </a:prstGeom>
          <a:ln w="0">
            <a:noFill/>
          </a:ln>
          <a:effectLst>
            <a:softEdge rad="112320"/>
          </a:effectLst>
        </p:spPr>
      </p:pic>
      <p:sp>
        <p:nvSpPr>
          <p:cNvPr id="6" name="Блок-схема: процесс 5">
            <a:extLst>
              <a:ext uri="{FF2B5EF4-FFF2-40B4-BE49-F238E27FC236}">
                <a16:creationId xmlns:a16="http://schemas.microsoft.com/office/drawing/2014/main" id="{1013A301-D65C-4B72-8D7B-B606CF1957E3}"/>
              </a:ext>
            </a:extLst>
          </p:cNvPr>
          <p:cNvSpPr/>
          <p:nvPr/>
        </p:nvSpPr>
        <p:spPr>
          <a:xfrm>
            <a:off x="591626" y="1434563"/>
            <a:ext cx="3041583" cy="61264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АО «Ульяновскцемент»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3C5401-0117-43BE-A6EA-61716E1BF4FE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4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8255923" y="4521835"/>
            <a:ext cx="3176270" cy="2336165"/>
          </a:xfrm>
          <a:prstGeom prst="rect">
            <a:avLst/>
          </a:prstGeom>
          <a:ln w="0">
            <a:noFill/>
          </a:ln>
          <a:effectLst>
            <a:softEdge rad="112320"/>
          </a:effectLst>
        </p:spPr>
      </p:pic>
      <p:sp>
        <p:nvSpPr>
          <p:cNvPr id="8" name="Блок-схема: процесс 7">
            <a:extLst>
              <a:ext uri="{FF2B5EF4-FFF2-40B4-BE49-F238E27FC236}">
                <a16:creationId xmlns:a16="http://schemas.microsoft.com/office/drawing/2014/main" id="{85DCA08E-C363-4661-BF82-96B8BD2C85D7}"/>
              </a:ext>
            </a:extLst>
          </p:cNvPr>
          <p:cNvSpPr/>
          <p:nvPr/>
        </p:nvSpPr>
        <p:spPr>
          <a:xfrm>
            <a:off x="8323266" y="4097209"/>
            <a:ext cx="3041583" cy="61264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ООО «Глобус»</a:t>
            </a:r>
          </a:p>
        </p:txBody>
      </p:sp>
      <p:pic>
        <p:nvPicPr>
          <p:cNvPr id="9" name="Рисунок 8" descr="TN.jpg">
            <a:extLst>
              <a:ext uri="{FF2B5EF4-FFF2-40B4-BE49-F238E27FC236}">
                <a16:creationId xmlns:a16="http://schemas.microsoft.com/office/drawing/2014/main" id="{4DEC11AF-9501-4C8B-AFDF-FB2BBF91DFE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2588" y="2121551"/>
            <a:ext cx="3638065" cy="2174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C:\d\2020-08-23_21-42-10.jpg">
            <a:extLst>
              <a:ext uri="{FF2B5EF4-FFF2-40B4-BE49-F238E27FC236}">
                <a16:creationId xmlns:a16="http://schemas.microsoft.com/office/drawing/2014/main" id="{61EDDEFD-2B8F-4DD0-89EE-60E23C419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20000" contrast="-52000"/>
          </a:blip>
          <a:srcRect/>
          <a:stretch>
            <a:fillRect/>
          </a:stretch>
        </p:blipFill>
        <p:spPr bwMode="auto">
          <a:xfrm>
            <a:off x="6295154" y="5310659"/>
            <a:ext cx="2802081" cy="1378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3538FA0-926B-4D42-8320-A1616303049B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4060998" y="3922575"/>
            <a:ext cx="2291697" cy="1761906"/>
          </a:xfrm>
          <a:prstGeom prst="rect">
            <a:avLst/>
          </a:prstGeom>
          <a:ln w="0">
            <a:noFill/>
          </a:ln>
          <a:effectLst>
            <a:softEdge rad="112320"/>
          </a:effectLst>
        </p:spPr>
      </p:pic>
      <p:pic>
        <p:nvPicPr>
          <p:cNvPr id="12" name="Picture 2" descr="https://wrc-info.ru/uploads/posts/2020-05/1589569765_opasnie_gruzi.jpg">
            <a:extLst>
              <a:ext uri="{FF2B5EF4-FFF2-40B4-BE49-F238E27FC236}">
                <a16:creationId xmlns:a16="http://schemas.microsoft.com/office/drawing/2014/main" id="{C1E508B0-3548-4EED-ADA1-8DCEC89D3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03897" y="2244640"/>
            <a:ext cx="2880320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Блок-схема: процесс 13">
            <a:extLst>
              <a:ext uri="{FF2B5EF4-FFF2-40B4-BE49-F238E27FC236}">
                <a16:creationId xmlns:a16="http://schemas.microsoft.com/office/drawing/2014/main" id="{01A5A3EE-B810-4A02-A86E-05A8D3EDE332}"/>
              </a:ext>
            </a:extLst>
          </p:cNvPr>
          <p:cNvSpPr/>
          <p:nvPr/>
        </p:nvSpPr>
        <p:spPr>
          <a:xfrm>
            <a:off x="4430828" y="1470514"/>
            <a:ext cx="3041583" cy="61264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ООО «Завод </a:t>
            </a:r>
            <a:r>
              <a:rPr lang="ru-RU" sz="2000" b="1" i="1" dirty="0" err="1">
                <a:solidFill>
                  <a:schemeClr val="tx1"/>
                </a:solidFill>
              </a:rPr>
              <a:t>Технониколь</a:t>
            </a:r>
            <a:r>
              <a:rPr lang="ru-RU" sz="2000" b="1" i="1" dirty="0">
                <a:solidFill>
                  <a:schemeClr val="tx1"/>
                </a:solidFill>
              </a:rPr>
              <a:t> -Ульяновск»</a:t>
            </a:r>
          </a:p>
        </p:txBody>
      </p:sp>
      <p:sp>
        <p:nvSpPr>
          <p:cNvPr id="15" name="Блок-схема: процесс 14">
            <a:extLst>
              <a:ext uri="{FF2B5EF4-FFF2-40B4-BE49-F238E27FC236}">
                <a16:creationId xmlns:a16="http://schemas.microsoft.com/office/drawing/2014/main" id="{AFE79A9F-2C0E-478B-B328-53A43524D081}"/>
              </a:ext>
            </a:extLst>
          </p:cNvPr>
          <p:cNvSpPr/>
          <p:nvPr/>
        </p:nvSpPr>
        <p:spPr>
          <a:xfrm>
            <a:off x="8390610" y="1540013"/>
            <a:ext cx="3041583" cy="61264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ООО «АК-МТ-ЦФО»</a:t>
            </a:r>
          </a:p>
        </p:txBody>
      </p:sp>
    </p:spTree>
    <p:extLst>
      <p:ext uri="{BB962C8B-B14F-4D97-AF65-F5344CB8AC3E}">
        <p14:creationId xmlns:p14="http://schemas.microsoft.com/office/powerpoint/2010/main" val="498526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2DDF05-7E53-4239-A5C0-66D71045C696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Доходы бюджета МО «Город </a:t>
            </a:r>
            <a:r>
              <a:rPr lang="ru-RU" sz="1400" b="1" dirty="0" err="1">
                <a:solidFill>
                  <a:schemeClr val="tx1"/>
                </a:solidFill>
              </a:rPr>
              <a:t>Новоульяновск</a:t>
            </a:r>
            <a:r>
              <a:rPr lang="ru-RU" sz="1400" b="1" dirty="0">
                <a:solidFill>
                  <a:schemeClr val="tx1"/>
                </a:solidFill>
              </a:rPr>
              <a:t>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692F68AF-89B4-4443-AFEF-C141109C14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7735532"/>
              </p:ext>
            </p:extLst>
          </p:nvPr>
        </p:nvGraphicFramePr>
        <p:xfrm>
          <a:off x="125128" y="1299410"/>
          <a:ext cx="11790947" cy="555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AB8038-4ED9-4B8B-9292-12DAD89722B1}"/>
              </a:ext>
            </a:extLst>
          </p:cNvPr>
          <p:cNvSpPr/>
          <p:nvPr/>
        </p:nvSpPr>
        <p:spPr>
          <a:xfrm>
            <a:off x="770021" y="655676"/>
            <a:ext cx="11049801" cy="864096"/>
          </a:xfrm>
          <a:prstGeom prst="rect">
            <a:avLst/>
          </a:prstGeom>
          <a:gradFill rotWithShape="1">
            <a:gsLst>
              <a:gs pos="0">
                <a:srgbClr val="7CCA62">
                  <a:tint val="70000"/>
                  <a:satMod val="130000"/>
                </a:srgbClr>
              </a:gs>
              <a:gs pos="43000">
                <a:srgbClr val="7CCA62">
                  <a:tint val="44000"/>
                  <a:satMod val="165000"/>
                </a:srgbClr>
              </a:gs>
              <a:gs pos="93000">
                <a:srgbClr val="7CCA62">
                  <a:tint val="15000"/>
                  <a:satMod val="165000"/>
                </a:srgbClr>
              </a:gs>
              <a:gs pos="100000">
                <a:srgbClr val="7CCA62">
                  <a:tint val="5000"/>
                  <a:satMod val="250000"/>
                </a:srgbClr>
              </a:gs>
            </a:gsLst>
            <a:path path="circle">
              <a:fillToRect l="50000" t="130000" r="50000" b="-30000"/>
            </a:path>
          </a:gradFill>
          <a:ln w="9525" cap="flat" cmpd="sng" algn="ctr">
            <a:solidFill>
              <a:srgbClr val="7CCA62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1588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_Concepto" panose="04030905020802020303" pitchFamily="82" charset="-52"/>
                <a:cs typeface="Arial" pitchFamily="34" charset="0"/>
              </a:rPr>
              <a:t>Имущественные налоги</a:t>
            </a:r>
          </a:p>
        </p:txBody>
      </p:sp>
    </p:spTree>
    <p:extLst>
      <p:ext uri="{BB962C8B-B14F-4D97-AF65-F5344CB8AC3E}">
        <p14:creationId xmlns:p14="http://schemas.microsoft.com/office/powerpoint/2010/main" val="797747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2DDF05-7E53-4239-A5C0-66D71045C696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Доходы бюджета МО «Город </a:t>
            </a:r>
            <a:r>
              <a:rPr lang="ru-RU" sz="1400" b="1" dirty="0" err="1">
                <a:solidFill>
                  <a:schemeClr val="tx1"/>
                </a:solidFill>
              </a:rPr>
              <a:t>Новоульяновск</a:t>
            </a:r>
            <a:r>
              <a:rPr lang="ru-RU" sz="1400" b="1" dirty="0">
                <a:solidFill>
                  <a:schemeClr val="tx1"/>
                </a:solidFill>
              </a:rPr>
              <a:t>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AB8038-4ED9-4B8B-9292-12DAD89722B1}"/>
              </a:ext>
            </a:extLst>
          </p:cNvPr>
          <p:cNvSpPr/>
          <p:nvPr/>
        </p:nvSpPr>
        <p:spPr>
          <a:xfrm>
            <a:off x="571099" y="560512"/>
            <a:ext cx="11049801" cy="864096"/>
          </a:xfrm>
          <a:prstGeom prst="rect">
            <a:avLst/>
          </a:prstGeom>
          <a:gradFill rotWithShape="1">
            <a:gsLst>
              <a:gs pos="0">
                <a:srgbClr val="7CCA62">
                  <a:tint val="70000"/>
                  <a:satMod val="130000"/>
                </a:srgbClr>
              </a:gs>
              <a:gs pos="43000">
                <a:srgbClr val="7CCA62">
                  <a:tint val="44000"/>
                  <a:satMod val="165000"/>
                </a:srgbClr>
              </a:gs>
              <a:gs pos="93000">
                <a:srgbClr val="7CCA62">
                  <a:tint val="15000"/>
                  <a:satMod val="165000"/>
                </a:srgbClr>
              </a:gs>
              <a:gs pos="100000">
                <a:srgbClr val="7CCA62">
                  <a:tint val="5000"/>
                  <a:satMod val="250000"/>
                </a:srgbClr>
              </a:gs>
            </a:gsLst>
            <a:path path="circle">
              <a:fillToRect l="50000" t="130000" r="50000" b="-30000"/>
            </a:path>
          </a:gradFill>
          <a:ln w="9525" cap="flat" cmpd="sng" algn="ctr">
            <a:solidFill>
              <a:srgbClr val="7CCA62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1588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_Concepto" panose="04030905020802020303" pitchFamily="82" charset="-52"/>
                <a:cs typeface="Arial" pitchFamily="34" charset="0"/>
              </a:rPr>
              <a:t>Налоги на совокупный доход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3F97B681-32BA-4EEB-BB39-22F5959BA1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9158288"/>
              </p:ext>
            </p:extLst>
          </p:nvPr>
        </p:nvGraphicFramePr>
        <p:xfrm>
          <a:off x="275923" y="1424608"/>
          <a:ext cx="5383731" cy="5212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C21E94D5-6823-49BE-A6DB-1A806410AA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683319"/>
              </p:ext>
            </p:extLst>
          </p:nvPr>
        </p:nvGraphicFramePr>
        <p:xfrm>
          <a:off x="5755907" y="1578543"/>
          <a:ext cx="6044666" cy="505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0074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1955E-3115-4B64-BB56-B15248A5C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9345" y="415636"/>
            <a:ext cx="9718964" cy="94211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chemeClr val="tx1"/>
                </a:solidFill>
                <a:latin typeface="+mj-lt"/>
              </a:rPr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12033A9-91E0-44E3-A2BA-413EE8E3EE10}"/>
              </a:ext>
            </a:extLst>
          </p:cNvPr>
          <p:cNvSpPr/>
          <p:nvPr/>
        </p:nvSpPr>
        <p:spPr>
          <a:xfrm>
            <a:off x="7632080" y="185105"/>
            <a:ext cx="4320480" cy="360039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rgbClr val="0BD0D9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0BD0D9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3600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Вводная часть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D97F2B-48D9-456B-8717-A4217765D7F2}"/>
              </a:ext>
            </a:extLst>
          </p:cNvPr>
          <p:cNvSpPr txBox="1"/>
          <p:nvPr/>
        </p:nvSpPr>
        <p:spPr>
          <a:xfrm>
            <a:off x="544946" y="545144"/>
            <a:ext cx="1105592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ln w="6350">
                  <a:noFill/>
                </a:ln>
                <a:solidFill>
                  <a:srgbClr val="0070C0"/>
                </a:solidFill>
                <a:effectLst/>
              </a:rPr>
              <a:t>«Бюджет для граждан» </a:t>
            </a:r>
            <a:br>
              <a:rPr lang="ru-RU" sz="4400" b="1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1800" b="1" dirty="0">
                <a:ln w="6350">
                  <a:noFill/>
                </a:ln>
                <a:solidFill>
                  <a:schemeClr val="tx1"/>
                </a:solidFill>
                <a:effectLst/>
              </a:rPr>
              <a:t>упрощённая версия бюджетного документа, которая использует неформальный язык и доступные форматы, чтобы облегчить гражданам понимание бюджета, объяснить им планы и действия органов местного самоуправления, показать формы возможного взаимодействия с органами местного самоуправления по вопросам расходования общественных финансов</a:t>
            </a:r>
            <a:endParaRPr lang="ru-RU" dirty="0"/>
          </a:p>
        </p:txBody>
      </p:sp>
      <p:graphicFrame>
        <p:nvGraphicFramePr>
          <p:cNvPr id="11" name="Содержимое 4">
            <a:extLst>
              <a:ext uri="{FF2B5EF4-FFF2-40B4-BE49-F238E27FC236}">
                <a16:creationId xmlns:a16="http://schemas.microsoft.com/office/drawing/2014/main" id="{964519C1-40E2-4B82-9FCD-AB1D5354D4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502438"/>
              </p:ext>
            </p:extLst>
          </p:nvPr>
        </p:nvGraphicFramePr>
        <p:xfrm>
          <a:off x="1108364" y="2598006"/>
          <a:ext cx="10538690" cy="4005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1232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2DDF05-7E53-4239-A5C0-66D71045C696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Доходы бюджета МО «Город </a:t>
            </a:r>
            <a:r>
              <a:rPr lang="ru-RU" sz="1400" b="1" dirty="0" err="1">
                <a:solidFill>
                  <a:schemeClr val="tx1"/>
                </a:solidFill>
              </a:rPr>
              <a:t>Новоульяновск</a:t>
            </a:r>
            <a:r>
              <a:rPr lang="ru-RU" sz="1400" b="1" dirty="0">
                <a:solidFill>
                  <a:schemeClr val="tx1"/>
                </a:solidFill>
              </a:rPr>
              <a:t>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AB8038-4ED9-4B8B-9292-12DAD89722B1}"/>
              </a:ext>
            </a:extLst>
          </p:cNvPr>
          <p:cNvSpPr/>
          <p:nvPr/>
        </p:nvSpPr>
        <p:spPr>
          <a:xfrm>
            <a:off x="571099" y="560512"/>
            <a:ext cx="11049801" cy="864096"/>
          </a:xfrm>
          <a:prstGeom prst="rect">
            <a:avLst/>
          </a:prstGeom>
          <a:gradFill rotWithShape="1">
            <a:gsLst>
              <a:gs pos="0">
                <a:srgbClr val="7CCA62">
                  <a:tint val="70000"/>
                  <a:satMod val="130000"/>
                </a:srgbClr>
              </a:gs>
              <a:gs pos="43000">
                <a:srgbClr val="7CCA62">
                  <a:tint val="44000"/>
                  <a:satMod val="165000"/>
                </a:srgbClr>
              </a:gs>
              <a:gs pos="93000">
                <a:srgbClr val="7CCA62">
                  <a:tint val="15000"/>
                  <a:satMod val="165000"/>
                </a:srgbClr>
              </a:gs>
              <a:gs pos="100000">
                <a:srgbClr val="7CCA62">
                  <a:tint val="5000"/>
                  <a:satMod val="250000"/>
                </a:srgbClr>
              </a:gs>
            </a:gsLst>
            <a:path path="circle">
              <a:fillToRect l="50000" t="130000" r="50000" b="-30000"/>
            </a:path>
          </a:gradFill>
          <a:ln w="9525" cap="flat" cmpd="sng" algn="ctr">
            <a:solidFill>
              <a:srgbClr val="7CCA62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1588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_Concepto" panose="04030905020802020303" pitchFamily="82" charset="-52"/>
              <a:cs typeface="Arial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33AC038-87D6-4918-8F86-216DF7F282C1}"/>
              </a:ext>
            </a:extLst>
          </p:cNvPr>
          <p:cNvSpPr txBox="1">
            <a:spLocks/>
          </p:cNvSpPr>
          <p:nvPr/>
        </p:nvSpPr>
        <p:spPr>
          <a:xfrm>
            <a:off x="696584" y="617174"/>
            <a:ext cx="11219491" cy="75077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Прочие налоговые доходы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7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млн.руб</a:t>
            </a:r>
            <a:endParaRPr lang="ru-RU" sz="27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8A65E889-27FB-4AED-8FA1-76FE009438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812428"/>
              </p:ext>
            </p:extLst>
          </p:nvPr>
        </p:nvGraphicFramePr>
        <p:xfrm>
          <a:off x="471638" y="1367944"/>
          <a:ext cx="9991023" cy="5490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7583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2DDF05-7E53-4239-A5C0-66D71045C696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Доходы бюджета МО «Город </a:t>
            </a:r>
            <a:r>
              <a:rPr lang="ru-RU" sz="1400" b="1" dirty="0" err="1">
                <a:solidFill>
                  <a:schemeClr val="tx1"/>
                </a:solidFill>
              </a:rPr>
              <a:t>Новоульяновск</a:t>
            </a:r>
            <a:r>
              <a:rPr lang="ru-RU" sz="1400" b="1" dirty="0">
                <a:solidFill>
                  <a:schemeClr val="tx1"/>
                </a:solidFill>
              </a:rPr>
              <a:t>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6AB8038-4ED9-4B8B-9292-12DAD89722B1}"/>
              </a:ext>
            </a:extLst>
          </p:cNvPr>
          <p:cNvSpPr/>
          <p:nvPr/>
        </p:nvSpPr>
        <p:spPr>
          <a:xfrm>
            <a:off x="571099" y="560512"/>
            <a:ext cx="11049801" cy="864096"/>
          </a:xfrm>
          <a:prstGeom prst="rect">
            <a:avLst/>
          </a:prstGeom>
          <a:gradFill rotWithShape="1">
            <a:gsLst>
              <a:gs pos="0">
                <a:srgbClr val="7CCA62">
                  <a:tint val="70000"/>
                  <a:satMod val="130000"/>
                </a:srgbClr>
              </a:gs>
              <a:gs pos="43000">
                <a:srgbClr val="7CCA62">
                  <a:tint val="44000"/>
                  <a:satMod val="165000"/>
                </a:srgbClr>
              </a:gs>
              <a:gs pos="93000">
                <a:srgbClr val="7CCA62">
                  <a:tint val="15000"/>
                  <a:satMod val="165000"/>
                </a:srgbClr>
              </a:gs>
              <a:gs pos="100000">
                <a:srgbClr val="7CCA62">
                  <a:tint val="5000"/>
                  <a:satMod val="250000"/>
                </a:srgbClr>
              </a:gs>
            </a:gsLst>
            <a:path path="circle">
              <a:fillToRect l="50000" t="130000" r="50000" b="-30000"/>
            </a:path>
          </a:gradFill>
          <a:ln w="9525" cap="flat" cmpd="sng" algn="ctr">
            <a:solidFill>
              <a:srgbClr val="7CCA62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7CCA62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1588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_Concepto" panose="04030905020802020303" pitchFamily="82" charset="-52"/>
              <a:cs typeface="Arial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33AC038-87D6-4918-8F86-216DF7F282C1}"/>
              </a:ext>
            </a:extLst>
          </p:cNvPr>
          <p:cNvSpPr txBox="1">
            <a:spLocks/>
          </p:cNvSpPr>
          <p:nvPr/>
        </p:nvSpPr>
        <p:spPr>
          <a:xfrm>
            <a:off x="696584" y="617174"/>
            <a:ext cx="11219491" cy="75077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Неналоговые доходы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700" b="1" dirty="0" err="1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млн.руб</a:t>
            </a:r>
            <a:endParaRPr lang="ru-RU" sz="27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27687A0C-038D-4DB2-AEE2-82649DC62F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4551323"/>
              </p:ext>
            </p:extLst>
          </p:nvPr>
        </p:nvGraphicFramePr>
        <p:xfrm>
          <a:off x="696584" y="1481270"/>
          <a:ext cx="10924316" cy="5184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6890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FEAB81-7E4C-4BDA-9F0D-8652862AB744}"/>
              </a:ext>
            </a:extLst>
          </p:cNvPr>
          <p:cNvSpPr/>
          <p:nvPr/>
        </p:nvSpPr>
        <p:spPr>
          <a:xfrm>
            <a:off x="6930189" y="192523"/>
            <a:ext cx="5003115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Расходы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Ульяновской области</a:t>
            </a:r>
            <a:endParaRPr lang="ru-RU" sz="12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40D45A9-DA18-4E34-8C4F-8F6FDEE26272}"/>
              </a:ext>
            </a:extLst>
          </p:cNvPr>
          <p:cNvSpPr txBox="1">
            <a:spLocks/>
          </p:cNvSpPr>
          <p:nvPr/>
        </p:nvSpPr>
        <p:spPr>
          <a:xfrm>
            <a:off x="127819" y="552562"/>
            <a:ext cx="11961512" cy="7275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Bicubik" panose="02000503020000020004" pitchFamily="50" charset="0"/>
              </a:rPr>
              <a:t>Структура </a:t>
            </a:r>
            <a:r>
              <a:rPr lang="ru-RU" sz="5400" b="1" dirty="0" err="1">
                <a:solidFill>
                  <a:schemeClr val="accent4">
                    <a:lumMod val="50000"/>
                  </a:schemeClr>
                </a:solidFill>
                <a:latin typeface="Bicubik" panose="02000503020000020004" pitchFamily="50" charset="0"/>
              </a:rPr>
              <a:t>расходов,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  <a:latin typeface="Bicubik" panose="02000503020000020004" pitchFamily="50" charset="0"/>
              </a:rPr>
              <a:t>млн.руб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Bicubik" panose="02000503020000020004" pitchFamily="50" charset="0"/>
              </a:rPr>
              <a:t>., %</a:t>
            </a: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Bicubik" panose="02000503020000020004" pitchFamily="50" charset="0"/>
              </a:rPr>
              <a:t> 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Bicubik" panose="02000503020000020004" pitchFamily="50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B48478F-6D0D-411E-9A6F-CC17037257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9005797"/>
              </p:ext>
            </p:extLst>
          </p:nvPr>
        </p:nvGraphicFramePr>
        <p:xfrm>
          <a:off x="344130" y="1376516"/>
          <a:ext cx="10858850" cy="5407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97995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2DDF05-7E53-4239-A5C0-66D71045C696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Расходы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3A33EB-C801-4F1A-B9E8-A0281BB0992F}"/>
              </a:ext>
            </a:extLst>
          </p:cNvPr>
          <p:cNvSpPr/>
          <p:nvPr/>
        </p:nvSpPr>
        <p:spPr>
          <a:xfrm>
            <a:off x="269507" y="560512"/>
            <a:ext cx="11646567" cy="777762"/>
          </a:xfrm>
          <a:prstGeom prst="rect">
            <a:avLst/>
          </a:prstGeom>
          <a:solidFill>
            <a:srgbClr val="92D050">
              <a:alpha val="40000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/>
              <a:t>Распределение расходов бюджета МО «Город Новоульяновск»  Ульяновской области по функциональной структуре на 2025-2027 годы , тыс.руб.</a:t>
            </a:r>
            <a:endParaRPr lang="ru-RU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F29422-302E-4070-839F-C39312078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600232"/>
              </p:ext>
            </p:extLst>
          </p:nvPr>
        </p:nvGraphicFramePr>
        <p:xfrm>
          <a:off x="196645" y="1468991"/>
          <a:ext cx="7039897" cy="51885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3289">
                  <a:extLst>
                    <a:ext uri="{9D8B030D-6E8A-4147-A177-3AD203B41FA5}">
                      <a16:colId xmlns:a16="http://schemas.microsoft.com/office/drawing/2014/main" val="909591040"/>
                    </a:ext>
                  </a:extLst>
                </a:gridCol>
                <a:gridCol w="1501893">
                  <a:extLst>
                    <a:ext uri="{9D8B030D-6E8A-4147-A177-3AD203B41FA5}">
                      <a16:colId xmlns:a16="http://schemas.microsoft.com/office/drawing/2014/main" val="1395738487"/>
                    </a:ext>
                  </a:extLst>
                </a:gridCol>
                <a:gridCol w="1429512">
                  <a:extLst>
                    <a:ext uri="{9D8B030D-6E8A-4147-A177-3AD203B41FA5}">
                      <a16:colId xmlns:a16="http://schemas.microsoft.com/office/drawing/2014/main" val="3863232980"/>
                    </a:ext>
                  </a:extLst>
                </a:gridCol>
                <a:gridCol w="1355203">
                  <a:extLst>
                    <a:ext uri="{9D8B030D-6E8A-4147-A177-3AD203B41FA5}">
                      <a16:colId xmlns:a16="http://schemas.microsoft.com/office/drawing/2014/main" val="1506472154"/>
                    </a:ext>
                  </a:extLst>
                </a:gridCol>
              </a:tblGrid>
              <a:tr h="6425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 Наименование 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2025 год,</a:t>
                      </a:r>
                    </a:p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 тыс.руб.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2026 год , тыс.руб.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2027 год, тыс.руб.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737484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Общегосударственные вопросы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   75 605,30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 66 687,46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75 939,67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485804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Национальная оборона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  1 150,81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1 254,06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  1 254,06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643287"/>
                  </a:ext>
                </a:extLst>
              </a:tr>
              <a:tr h="56070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       28,30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           -  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            -  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171006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Национальная экономика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76 521,96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70 092,96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70 562,46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342993"/>
                  </a:ext>
                </a:extLst>
              </a:tr>
              <a:tr h="4554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Жилищно-коммунальное хозяйство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19 449,03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110 680,80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119 588,80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649147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Охрана окружающей среды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            -  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           -  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            -  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469196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Образование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339 827,30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424 882,91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335 307,90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008048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Культура, кинематография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28 344,90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27 994,50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26 705,30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62402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Социальная политика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19 502,77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16 402,25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16 174,23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11329"/>
                  </a:ext>
                </a:extLst>
              </a:tr>
              <a:tr h="40542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Физическая культура и спорт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  25 379,80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>
                          <a:effectLst/>
                          <a:latin typeface="a_Concepto"/>
                        </a:rPr>
                        <a:t>              25 177,80 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  <a:latin typeface="a_Concepto"/>
                        </a:rPr>
                        <a:t>             25 578,10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508933"/>
                  </a:ext>
                </a:extLst>
              </a:tr>
              <a:tr h="28647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Расходы бюджета -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              585 810,17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            743 172,74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a_Concepto"/>
                        </a:rPr>
                        <a:t>           671 110,52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_Concepto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315205"/>
                  </a:ext>
                </a:extLst>
              </a:tr>
            </a:tbl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098BA352-424B-49DA-9319-1FDD76D03D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3611189"/>
              </p:ext>
            </p:extLst>
          </p:nvPr>
        </p:nvGraphicFramePr>
        <p:xfrm>
          <a:off x="7354529" y="1468991"/>
          <a:ext cx="4561545" cy="531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6109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734BE26-2B0A-4FC9-A758-4234CBFC422D}"/>
              </a:ext>
            </a:extLst>
          </p:cNvPr>
          <p:cNvSpPr/>
          <p:nvPr/>
        </p:nvSpPr>
        <p:spPr>
          <a:xfrm>
            <a:off x="430017" y="560512"/>
            <a:ext cx="11331965" cy="6137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000" b="1" dirty="0"/>
              <a:t>Основные направления расходных обязательств муниципального образования на 2025 год</a:t>
            </a:r>
            <a:endParaRPr lang="ru-RU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E4E7137-DB1A-457C-BCA2-AA06856CABBD}"/>
              </a:ext>
            </a:extLst>
          </p:cNvPr>
          <p:cNvSpPr/>
          <p:nvPr/>
        </p:nvSpPr>
        <p:spPr>
          <a:xfrm>
            <a:off x="7113068" y="200473"/>
            <a:ext cx="4803007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Расходы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8398D74-6253-4A94-B1E4-81E39DA03403}"/>
              </a:ext>
            </a:extLst>
          </p:cNvPr>
          <p:cNvGrpSpPr/>
          <p:nvPr/>
        </p:nvGrpSpPr>
        <p:grpSpPr>
          <a:xfrm>
            <a:off x="1970370" y="1199076"/>
            <a:ext cx="4517057" cy="1106905"/>
            <a:chOff x="0" y="57123"/>
            <a:chExt cx="6172199" cy="131198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192E1B2D-7B49-4172-B48D-48838D5257F3}"/>
                </a:ext>
              </a:extLst>
            </p:cNvPr>
            <p:cNvSpPr/>
            <p:nvPr/>
          </p:nvSpPr>
          <p:spPr>
            <a:xfrm>
              <a:off x="0" y="57123"/>
              <a:ext cx="6172199" cy="131198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: скругленные углы 4">
              <a:extLst>
                <a:ext uri="{FF2B5EF4-FFF2-40B4-BE49-F238E27FC236}">
                  <a16:creationId xmlns:a16="http://schemas.microsoft.com/office/drawing/2014/main" id="{E7BAF970-E7DA-411A-8AFA-F88E107F16C2}"/>
                </a:ext>
              </a:extLst>
            </p:cNvPr>
            <p:cNvSpPr txBox="1"/>
            <p:nvPr/>
          </p:nvSpPr>
          <p:spPr>
            <a:xfrm>
              <a:off x="127770" y="57123"/>
              <a:ext cx="5972901" cy="13119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ремонт автомобильных дорог и                 придомовых территорий  </a:t>
              </a:r>
              <a:r>
                <a:rPr lang="ru-RU" sz="23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сумме 55,5 </a:t>
              </a:r>
              <a:r>
                <a:rPr lang="ru-RU" sz="2300" b="1" kern="12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млн.руб</a:t>
              </a:r>
              <a:r>
                <a:rPr lang="ru-RU" sz="23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23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4B51D07-B0B6-4D6D-A167-DA173E8907C4}"/>
              </a:ext>
            </a:extLst>
          </p:cNvPr>
          <p:cNvGrpSpPr/>
          <p:nvPr/>
        </p:nvGrpSpPr>
        <p:grpSpPr>
          <a:xfrm>
            <a:off x="1874119" y="2519787"/>
            <a:ext cx="4613308" cy="1094345"/>
            <a:chOff x="11710" y="1524150"/>
            <a:chExt cx="6243039" cy="138240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: скругленные углы 7">
              <a:extLst>
                <a:ext uri="{FF2B5EF4-FFF2-40B4-BE49-F238E27FC236}">
                  <a16:creationId xmlns:a16="http://schemas.microsoft.com/office/drawing/2014/main" id="{3B4873AF-66D5-4938-938F-67A17CF5CDF2}"/>
                </a:ext>
              </a:extLst>
            </p:cNvPr>
            <p:cNvSpPr/>
            <p:nvPr/>
          </p:nvSpPr>
          <p:spPr>
            <a:xfrm>
              <a:off x="11710" y="1594574"/>
              <a:ext cx="6172199" cy="131198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-1000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: скругленные углы 4">
              <a:extLst>
                <a:ext uri="{FF2B5EF4-FFF2-40B4-BE49-F238E27FC236}">
                  <a16:creationId xmlns:a16="http://schemas.microsoft.com/office/drawing/2014/main" id="{1CE31A4B-8340-4491-B14C-45DF5021BB79}"/>
                </a:ext>
              </a:extLst>
            </p:cNvPr>
            <p:cNvSpPr txBox="1"/>
            <p:nvPr/>
          </p:nvSpPr>
          <p:spPr>
            <a:xfrm>
              <a:off x="171962" y="1524150"/>
              <a:ext cx="6082787" cy="13119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горячее питание школьников </a:t>
              </a:r>
            </a:p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начальных классов </a:t>
              </a:r>
              <a:r>
                <a:rPr lang="ru-RU" sz="23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 сумме 9,8</a:t>
              </a:r>
              <a:r>
                <a:rPr lang="en-US" sz="23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3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млн.руб.</a:t>
              </a:r>
              <a:endParaRPr lang="ru-RU" sz="23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3C16673-C572-470A-8787-BA64DEC06880}"/>
              </a:ext>
            </a:extLst>
          </p:cNvPr>
          <p:cNvGrpSpPr/>
          <p:nvPr/>
        </p:nvGrpSpPr>
        <p:grpSpPr>
          <a:xfrm>
            <a:off x="1901703" y="3715977"/>
            <a:ext cx="4560961" cy="1311983"/>
            <a:chOff x="19407" y="6034368"/>
            <a:chExt cx="6172199" cy="131198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7452BD68-E704-4F82-9756-75F34ABE7EB5}"/>
                </a:ext>
              </a:extLst>
            </p:cNvPr>
            <p:cNvSpPr/>
            <p:nvPr/>
          </p:nvSpPr>
          <p:spPr>
            <a:xfrm>
              <a:off x="19407" y="6034368"/>
              <a:ext cx="6172199" cy="131198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: скругленные углы 4">
              <a:extLst>
                <a:ext uri="{FF2B5EF4-FFF2-40B4-BE49-F238E27FC236}">
                  <a16:creationId xmlns:a16="http://schemas.microsoft.com/office/drawing/2014/main" id="{0743C92E-E2BD-45E8-9376-7760243C17FD}"/>
                </a:ext>
              </a:extLst>
            </p:cNvPr>
            <p:cNvSpPr txBox="1"/>
            <p:nvPr/>
          </p:nvSpPr>
          <p:spPr>
            <a:xfrm>
              <a:off x="190416" y="6034368"/>
              <a:ext cx="6001190" cy="13119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b="0" kern="120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Проведение мероприятий по антитеррористической и пожарной безопасности, в сумме 1,6 </a:t>
              </a:r>
              <a:r>
                <a:rPr lang="ru-RU" sz="2300" b="0" kern="1200" dirty="0" err="1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млн.руб</a:t>
              </a:r>
              <a:endParaRPr lang="ru-RU" sz="2300" b="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379B59F5-4E0D-4AD7-9400-DCCE357815B1}"/>
              </a:ext>
            </a:extLst>
          </p:cNvPr>
          <p:cNvSpPr/>
          <p:nvPr/>
        </p:nvSpPr>
        <p:spPr>
          <a:xfrm>
            <a:off x="430016" y="1138759"/>
            <a:ext cx="1471687" cy="1264023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9F32BE5-1BC2-40C4-9577-70050D793F57}"/>
              </a:ext>
            </a:extLst>
          </p:cNvPr>
          <p:cNvSpPr/>
          <p:nvPr/>
        </p:nvSpPr>
        <p:spPr>
          <a:xfrm>
            <a:off x="415471" y="2439130"/>
            <a:ext cx="1344093" cy="1227179"/>
          </a:xfrm>
          <a:prstGeom prst="roundRect">
            <a:avLst>
              <a:gd name="adj" fmla="val 10000"/>
            </a:avLst>
          </a:prstGeom>
          <a:blipFill rotWithShape="0">
            <a:blip r:embed="rId3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50000"/>
              <a:alpha val="90000"/>
              <a:hueOff val="23848"/>
              <a:satOff val="-795"/>
              <a:lumOff val="2676"/>
              <a:alphaOff val="-1000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F557743B-4014-4442-AC66-385A6A6EBE26}"/>
              </a:ext>
            </a:extLst>
          </p:cNvPr>
          <p:cNvSpPr/>
          <p:nvPr/>
        </p:nvSpPr>
        <p:spPr>
          <a:xfrm>
            <a:off x="315455" y="3746236"/>
            <a:ext cx="1471687" cy="1296155"/>
          </a:xfrm>
          <a:prstGeom prst="roundRect">
            <a:avLst>
              <a:gd name="adj" fmla="val 10000"/>
            </a:avLst>
          </a:prstGeom>
          <a:blipFill rotWithShape="0">
            <a:blip r:embed="rId4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1524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2">
              <a:tint val="50000"/>
              <a:alpha val="90000"/>
              <a:hueOff val="95392"/>
              <a:satOff val="-3182"/>
              <a:lumOff val="10706"/>
              <a:alphaOff val="-4000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77029DC4-2A12-4AE1-8BF1-6B0C473B99A4}"/>
              </a:ext>
            </a:extLst>
          </p:cNvPr>
          <p:cNvGrpSpPr/>
          <p:nvPr/>
        </p:nvGrpSpPr>
        <p:grpSpPr>
          <a:xfrm>
            <a:off x="1874119" y="5306111"/>
            <a:ext cx="4560960" cy="1319042"/>
            <a:chOff x="0" y="4584127"/>
            <a:chExt cx="6172199" cy="131904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Прямоугольник: скругленные углы 16">
              <a:extLst>
                <a:ext uri="{FF2B5EF4-FFF2-40B4-BE49-F238E27FC236}">
                  <a16:creationId xmlns:a16="http://schemas.microsoft.com/office/drawing/2014/main" id="{63EBFADC-0099-4A9C-B5AF-FE34375B0640}"/>
                </a:ext>
              </a:extLst>
            </p:cNvPr>
            <p:cNvSpPr/>
            <p:nvPr/>
          </p:nvSpPr>
          <p:spPr>
            <a:xfrm>
              <a:off x="0" y="4591186"/>
              <a:ext cx="6172199" cy="131198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-3000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: скругленные углы 4">
              <a:extLst>
                <a:ext uri="{FF2B5EF4-FFF2-40B4-BE49-F238E27FC236}">
                  <a16:creationId xmlns:a16="http://schemas.microsoft.com/office/drawing/2014/main" id="{2B75A1E6-88A3-474F-8A52-2AEC8785E5FF}"/>
                </a:ext>
              </a:extLst>
            </p:cNvPr>
            <p:cNvSpPr txBox="1"/>
            <p:nvPr/>
          </p:nvSpPr>
          <p:spPr>
            <a:xfrm>
              <a:off x="96251" y="4584127"/>
              <a:ext cx="6075948" cy="131198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b="0" kern="120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Реализация мероприятий по </a:t>
              </a:r>
              <a:r>
                <a:rPr lang="ru-RU" sz="2300" b="0" kern="1200" dirty="0" err="1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модерниизации</a:t>
              </a:r>
              <a:r>
                <a:rPr lang="ru-RU" sz="2300" b="0" kern="120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 школьных систем образования 3,5 </a:t>
              </a:r>
              <a:r>
                <a:rPr lang="ru-RU" sz="2300" b="0" kern="1200" dirty="0" err="1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млн.руб</a:t>
              </a:r>
              <a:r>
                <a:rPr lang="ru-RU" sz="2300" b="0" kern="1200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  <p:pic>
        <p:nvPicPr>
          <p:cNvPr id="21" name="Рисунок 20" descr="20190828_110949.jpg">
            <a:extLst>
              <a:ext uri="{FF2B5EF4-FFF2-40B4-BE49-F238E27FC236}">
                <a16:creationId xmlns:a16="http://schemas.microsoft.com/office/drawing/2014/main" id="{F0D8113C-2B25-43C2-8BB3-E196FDCA96F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895" y="5393097"/>
            <a:ext cx="1700808" cy="115212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07950"/>
          </a:sp3d>
        </p:spPr>
      </p:pic>
      <p:pic>
        <p:nvPicPr>
          <p:cNvPr id="22" name="Рисунок 21" descr="20190828_110949.jpg">
            <a:extLst>
              <a:ext uri="{FF2B5EF4-FFF2-40B4-BE49-F238E27FC236}">
                <a16:creationId xmlns:a16="http://schemas.microsoft.com/office/drawing/2014/main" id="{602F61B0-ABBF-4FD9-BC8D-4CF72DDD01D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90731" y="1927464"/>
            <a:ext cx="1686892" cy="1296143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  <a:scene3d>
            <a:camera prst="orthographicFront"/>
            <a:lightRig rig="threePt" dir="t"/>
          </a:scene3d>
          <a:sp3d extrusionH="76200" contourW="12700">
            <a:extrusionClr>
              <a:schemeClr val="tx1"/>
            </a:extrusionClr>
            <a:contourClr>
              <a:srgbClr val="00B0F0"/>
            </a:contourClr>
          </a:sp3d>
        </p:spPr>
      </p:pic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833BEB45-4A79-4731-A945-2B6E68E311EA}"/>
              </a:ext>
            </a:extLst>
          </p:cNvPr>
          <p:cNvGrpSpPr/>
          <p:nvPr/>
        </p:nvGrpSpPr>
        <p:grpSpPr>
          <a:xfrm>
            <a:off x="8519762" y="1799798"/>
            <a:ext cx="3596238" cy="1389140"/>
            <a:chOff x="11710" y="1524151"/>
            <a:chExt cx="6243038" cy="138240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A5F6FCA6-0CC1-40AE-B8EF-7032CC5FBE4E}"/>
                </a:ext>
              </a:extLst>
            </p:cNvPr>
            <p:cNvSpPr/>
            <p:nvPr/>
          </p:nvSpPr>
          <p:spPr>
            <a:xfrm>
              <a:off x="11710" y="1594574"/>
              <a:ext cx="6172199" cy="1311984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-1000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: скругленные углы 4">
              <a:extLst>
                <a:ext uri="{FF2B5EF4-FFF2-40B4-BE49-F238E27FC236}">
                  <a16:creationId xmlns:a16="http://schemas.microsoft.com/office/drawing/2014/main" id="{B7621341-73F4-40F7-8B33-12AA9E2B6143}"/>
                </a:ext>
              </a:extLst>
            </p:cNvPr>
            <p:cNvSpPr txBox="1"/>
            <p:nvPr/>
          </p:nvSpPr>
          <p:spPr>
            <a:xfrm>
              <a:off x="171963" y="1524151"/>
              <a:ext cx="6082785" cy="131198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3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Обеспечение жильем молодых семей 1,03млн.руб.</a:t>
              </a:r>
              <a:endParaRPr lang="ru-RU" sz="23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43" name="Picture 4" descr="C:\d\gBqy_xurFRU.jpg">
            <a:extLst>
              <a:ext uri="{FF2B5EF4-FFF2-40B4-BE49-F238E27FC236}">
                <a16:creationId xmlns:a16="http://schemas.microsoft.com/office/drawing/2014/main" id="{021D304B-A169-4088-8E22-38FBEF42C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0731" y="3885220"/>
            <a:ext cx="1983225" cy="1331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3305D068-D593-490D-B2B9-5C33C3D9A89A}"/>
              </a:ext>
            </a:extLst>
          </p:cNvPr>
          <p:cNvGrpSpPr/>
          <p:nvPr/>
        </p:nvGrpSpPr>
        <p:grpSpPr>
          <a:xfrm>
            <a:off x="8758790" y="3856217"/>
            <a:ext cx="3357210" cy="1389140"/>
            <a:chOff x="11710" y="1524151"/>
            <a:chExt cx="6172199" cy="138240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5" name="Прямоугольник: скругленные углы 44">
              <a:extLst>
                <a:ext uri="{FF2B5EF4-FFF2-40B4-BE49-F238E27FC236}">
                  <a16:creationId xmlns:a16="http://schemas.microsoft.com/office/drawing/2014/main" id="{AB329E4D-916C-4E81-BEFA-4BA4E2B561E8}"/>
                </a:ext>
              </a:extLst>
            </p:cNvPr>
            <p:cNvSpPr/>
            <p:nvPr/>
          </p:nvSpPr>
          <p:spPr>
            <a:xfrm>
              <a:off x="11710" y="1594574"/>
              <a:ext cx="6172199" cy="1311984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2">
                <a:alpha val="90000"/>
                <a:hueOff val="0"/>
                <a:satOff val="0"/>
                <a:lumOff val="0"/>
                <a:alphaOff val="-10000"/>
              </a:schemeClr>
            </a:effectRef>
            <a:fontRef idx="minor">
              <a:schemeClr val="lt1"/>
            </a:fontRef>
          </p:style>
        </p:sp>
        <p:sp>
          <p:nvSpPr>
            <p:cNvPr id="46" name="Прямоугольник: скругленные углы 4">
              <a:extLst>
                <a:ext uri="{FF2B5EF4-FFF2-40B4-BE49-F238E27FC236}">
                  <a16:creationId xmlns:a16="http://schemas.microsoft.com/office/drawing/2014/main" id="{17CA6AFF-66C0-4D5D-9F09-8A0412238865}"/>
                </a:ext>
              </a:extLst>
            </p:cNvPr>
            <p:cNvSpPr txBox="1"/>
            <p:nvPr/>
          </p:nvSpPr>
          <p:spPr>
            <a:xfrm>
              <a:off x="171964" y="1524151"/>
              <a:ext cx="5785954" cy="131198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«Формирование комфортной городской среды» </a:t>
              </a: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0,4 </a:t>
              </a:r>
              <a:r>
                <a:rPr lang="ru-RU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млн.руб</a:t>
              </a: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24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880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FEAB81-7E4C-4BDA-9F0D-8652862AB744}"/>
              </a:ext>
            </a:extLst>
          </p:cNvPr>
          <p:cNvSpPr/>
          <p:nvPr/>
        </p:nvSpPr>
        <p:spPr>
          <a:xfrm>
            <a:off x="6930189" y="192523"/>
            <a:ext cx="5003115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Расходы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Ульяновской области</a:t>
            </a:r>
            <a:endParaRPr lang="ru-RU" sz="12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7FCC4BD-FDEA-4E24-A3F7-9E9293C86D78}"/>
              </a:ext>
            </a:extLst>
          </p:cNvPr>
          <p:cNvSpPr/>
          <p:nvPr/>
        </p:nvSpPr>
        <p:spPr>
          <a:xfrm>
            <a:off x="285727" y="673769"/>
            <a:ext cx="11647577" cy="741145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rial Black" panose="020B0A04020102020204" pitchFamily="34" charset="0"/>
              </a:rPr>
              <a:t>Муниципальная программа МО «Город Новоульяновск» Ульяновской области «Культура в МО «Город Новоульяновск»  Ульяновской области на 2025-2027 годы»</a:t>
            </a:r>
            <a:endParaRPr lang="ru-RU" b="1" dirty="0">
              <a:solidFill>
                <a:schemeClr val="tx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3985790-0E84-47A0-817E-C531CAB253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6280610"/>
              </p:ext>
            </p:extLst>
          </p:nvPr>
        </p:nvGraphicFramePr>
        <p:xfrm>
          <a:off x="231008" y="1536121"/>
          <a:ext cx="4880007" cy="374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C5F47103-8EDE-47F0-AF0F-F9AC411F31A6}"/>
              </a:ext>
            </a:extLst>
          </p:cNvPr>
          <p:cNvSpPr/>
          <p:nvPr/>
        </p:nvSpPr>
        <p:spPr>
          <a:xfrm>
            <a:off x="8556859" y="1414914"/>
            <a:ext cx="3431165" cy="2560320"/>
          </a:xfrm>
          <a:prstGeom prst="round2DiagRect">
            <a:avLst/>
          </a:prstGeom>
          <a:solidFill>
            <a:srgbClr val="FFCC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618,0 тыс.руб. антитеррористическая и пожарная безопасность</a:t>
            </a:r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BCF8D556-9A15-444C-A999-3E1C20D94D37}"/>
              </a:ext>
            </a:extLst>
          </p:cNvPr>
          <p:cNvSpPr/>
          <p:nvPr/>
        </p:nvSpPr>
        <p:spPr>
          <a:xfrm>
            <a:off x="8556859" y="4266379"/>
            <a:ext cx="3376445" cy="2259549"/>
          </a:xfrm>
          <a:prstGeom prst="round2DiagRect">
            <a:avLst/>
          </a:prstGeom>
          <a:solidFill>
            <a:srgbClr val="FFFFCC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rial Black" panose="020B0A04020102020204" pitchFamily="34" charset="0"/>
              </a:rPr>
              <a:t>1,3 </a:t>
            </a:r>
            <a:r>
              <a:rPr lang="ru-RU" sz="2400" b="1" dirty="0" err="1">
                <a:solidFill>
                  <a:schemeClr val="tx1"/>
                </a:solidFill>
                <a:latin typeface="Arial Black" panose="020B0A04020102020204" pitchFamily="34" charset="0"/>
              </a:rPr>
              <a:t>млн.руб</a:t>
            </a:r>
            <a:r>
              <a:rPr lang="ru-RU" sz="2400" b="1" dirty="0">
                <a:solidFill>
                  <a:schemeClr val="tx1"/>
                </a:solidFill>
                <a:latin typeface="Arial Black" panose="020B0A04020102020204" pitchFamily="34" charset="0"/>
              </a:rPr>
              <a:t>. организация социально значимых мероприятий</a:t>
            </a:r>
          </a:p>
        </p:txBody>
      </p:sp>
      <p:pic>
        <p:nvPicPr>
          <p:cNvPr id="9" name="Picture 4" descr="https://vrn-uk.ru/wp-content/uploads/2020/09/%D0%92%D0%B8%D1%80%D1%82%D1%83%D0%B0%D0%BB%D1%8C%D0%BD%D1%8B%D0%B9-%D0%9A%D0%B0%D0%BB%D0%B0%D1%87-%D0%B1%D1%80%D0%B5%D0%BD%D0%B4%D0%B8%D1%80%D0%BE%D0%B2%D0%B0%D0%BD%D0%B8%D0%B5.jpg">
            <a:extLst>
              <a:ext uri="{FF2B5EF4-FFF2-40B4-BE49-F238E27FC236}">
                <a16:creationId xmlns:a16="http://schemas.microsoft.com/office/drawing/2014/main" id="{BC552E3D-4CA1-4CCF-858B-852338D85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071" y="4963700"/>
            <a:ext cx="3376445" cy="189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s://pbs.twimg.com/media/Dka3sJIWsAATtY_.jpg">
            <a:extLst>
              <a:ext uri="{FF2B5EF4-FFF2-40B4-BE49-F238E27FC236}">
                <a16:creationId xmlns:a16="http://schemas.microsoft.com/office/drawing/2014/main" id="{258E40CE-55C0-48CD-9EB4-E59B86C519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alphaModFix amt="99000"/>
          </a:blip>
          <a:srcRect/>
          <a:stretch/>
        </p:blipFill>
        <p:spPr bwMode="auto">
          <a:xfrm rot="10740000" flipV="1">
            <a:off x="5297356" y="4333966"/>
            <a:ext cx="3073160" cy="230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ttps://photo.ulgov.com/images/ifcimages/gallery2013/Novoulyanovsk_10aug2014_0012.jpg">
            <a:extLst>
              <a:ext uri="{FF2B5EF4-FFF2-40B4-BE49-F238E27FC236}">
                <a16:creationId xmlns:a16="http://schemas.microsoft.com/office/drawing/2014/main" id="{5ACA1547-994C-4D86-9695-BD39482CE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900"/>
                    </a14:imgEffect>
                    <a14:imgEffect>
                      <a14:saturation sat="10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-1260000">
            <a:off x="5429020" y="1773224"/>
            <a:ext cx="3002338" cy="2175791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20399999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5658039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FEAB81-7E4C-4BDA-9F0D-8652862AB744}"/>
              </a:ext>
            </a:extLst>
          </p:cNvPr>
          <p:cNvSpPr/>
          <p:nvPr/>
        </p:nvSpPr>
        <p:spPr>
          <a:xfrm>
            <a:off x="6930189" y="192523"/>
            <a:ext cx="5003115" cy="360039"/>
          </a:xfrm>
          <a:prstGeom prst="rect">
            <a:avLst/>
          </a:prstGeom>
          <a:solidFill>
            <a:srgbClr val="CCE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Расходы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A1E9A89-8AF9-40CC-AA5E-AB96F82328D3}"/>
              </a:ext>
            </a:extLst>
          </p:cNvPr>
          <p:cNvSpPr/>
          <p:nvPr/>
        </p:nvSpPr>
        <p:spPr>
          <a:xfrm>
            <a:off x="285727" y="552563"/>
            <a:ext cx="11803603" cy="804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07950" h="152400"/>
            <a:bevelB w="82550" h="1143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_FuturaRound" panose="020F0802020204020204" pitchFamily="34" charset="-52"/>
              </a:rPr>
              <a:t>Муниципальная программа «Развитие и модернизация образования в МО «Город Новоульяновск»  Ульяновской области» на 2025-2027 годы</a:t>
            </a:r>
            <a:endParaRPr lang="ru-RU" b="1" dirty="0">
              <a:solidFill>
                <a:schemeClr val="tx1"/>
              </a:solidFill>
              <a:latin typeface="a_FuturaRound" panose="020F0802020204020204" pitchFamily="34" charset="-52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A2737D7-F3BF-414F-AD15-132B91E416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3694382"/>
              </p:ext>
            </p:extLst>
          </p:nvPr>
        </p:nvGraphicFramePr>
        <p:xfrm>
          <a:off x="369326" y="1463040"/>
          <a:ext cx="6965125" cy="5014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Рисунок 9" descr="11706.jpg">
            <a:extLst>
              <a:ext uri="{FF2B5EF4-FFF2-40B4-BE49-F238E27FC236}">
                <a16:creationId xmlns:a16="http://schemas.microsoft.com/office/drawing/2014/main" id="{0B992A95-8EBE-4C0F-9024-1E080609C37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63840" y="1463040"/>
            <a:ext cx="4069464" cy="1978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одержимое 20">
            <a:extLst>
              <a:ext uri="{FF2B5EF4-FFF2-40B4-BE49-F238E27FC236}">
                <a16:creationId xmlns:a16="http://schemas.microsoft.com/office/drawing/2014/main" id="{71EC4C66-78B5-4C1E-871D-363C40FF0763}"/>
              </a:ext>
            </a:extLst>
          </p:cNvPr>
          <p:cNvSpPr txBox="1">
            <a:spLocks/>
          </p:cNvSpPr>
          <p:nvPr/>
        </p:nvSpPr>
        <p:spPr>
          <a:xfrm>
            <a:off x="7724273" y="3970421"/>
            <a:ext cx="4348597" cy="19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разделу «Образование»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запланированы средства в размере 339,8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664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F0919B-E3E4-4B82-8F5E-595764BC8FBC}"/>
              </a:ext>
            </a:extLst>
          </p:cNvPr>
          <p:cNvSpPr/>
          <p:nvPr/>
        </p:nvSpPr>
        <p:spPr>
          <a:xfrm>
            <a:off x="349056" y="125129"/>
            <a:ext cx="11493888" cy="442762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 extrusionH="63500">
            <a:bevelT w="120650"/>
            <a:bevelB w="1524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3200" b="1" dirty="0">
                <a:solidFill>
                  <a:schemeClr val="tx1"/>
                </a:solidFill>
                <a:latin typeface="Arial Black" panose="020B0A04020102020204" pitchFamily="34" charset="0"/>
              </a:rPr>
              <a:t>Муниципальные программы</a:t>
            </a:r>
            <a:endParaRPr lang="ru-RU" sz="3200" b="1" dirty="0">
              <a:solidFill>
                <a:schemeClr val="tx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B1A083BA-FBBE-4EB5-9031-8E4A108B5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197896"/>
              </p:ext>
            </p:extLst>
          </p:nvPr>
        </p:nvGraphicFramePr>
        <p:xfrm>
          <a:off x="442763" y="721898"/>
          <a:ext cx="11300058" cy="60453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93742">
                  <a:extLst>
                    <a:ext uri="{9D8B030D-6E8A-4147-A177-3AD203B41FA5}">
                      <a16:colId xmlns:a16="http://schemas.microsoft.com/office/drawing/2014/main" val="3638433019"/>
                    </a:ext>
                  </a:extLst>
                </a:gridCol>
                <a:gridCol w="885524">
                  <a:extLst>
                    <a:ext uri="{9D8B030D-6E8A-4147-A177-3AD203B41FA5}">
                      <a16:colId xmlns:a16="http://schemas.microsoft.com/office/drawing/2014/main" val="358880781"/>
                    </a:ext>
                  </a:extLst>
                </a:gridCol>
                <a:gridCol w="779647">
                  <a:extLst>
                    <a:ext uri="{9D8B030D-6E8A-4147-A177-3AD203B41FA5}">
                      <a16:colId xmlns:a16="http://schemas.microsoft.com/office/drawing/2014/main" val="1847779247"/>
                    </a:ext>
                  </a:extLst>
                </a:gridCol>
                <a:gridCol w="741145">
                  <a:extLst>
                    <a:ext uri="{9D8B030D-6E8A-4147-A177-3AD203B41FA5}">
                      <a16:colId xmlns:a16="http://schemas.microsoft.com/office/drawing/2014/main" val="283214320"/>
                    </a:ext>
                  </a:extLst>
                </a:gridCol>
              </a:tblGrid>
              <a:tr h="1839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Наименование программ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>
                          <a:effectLst/>
                        </a:rPr>
                        <a:t>2025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</a:rPr>
                        <a:t>2027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814814084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Муниципальная программа «Развитие и модернизация образования в муниципальном образовании «Город Новоульяновск» Ульяновской области»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318947,4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403979,91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313981,10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344417052"/>
                  </a:ext>
                </a:extLst>
              </a:tr>
              <a:tr h="1839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«Забота»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3959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1250,00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2850,00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3648897760"/>
                  </a:ext>
                </a:extLst>
              </a:tr>
              <a:tr h="328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культуры в муниципальном образовании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50591,5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50078,10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49138,10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2441768451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молодёжной политики»</a:t>
                      </a:r>
                      <a:br>
                        <a:rPr lang="ru-RU" sz="1200" u="none" strike="noStrike">
                          <a:effectLst/>
                        </a:rPr>
                      </a:b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1026,07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1014,35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673,83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880366835"/>
                  </a:ext>
                </a:extLst>
              </a:tr>
              <a:tr h="492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«Обеспечение правопорядка и безопасности жизнедеятельности на территории муниципального образования «Город Новоульяновск» Ульяновской области».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28,3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3201476623"/>
                  </a:ext>
                </a:extLst>
              </a:tr>
              <a:tr h="492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жилищно-коммунального хозяйства и повышение энергетической эффективности в муниципальном образовании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14866,60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10700,00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11000,00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568889110"/>
                  </a:ext>
                </a:extLst>
              </a:tr>
              <a:tr h="4106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«Охрана окружающей среды и восстановление природных ресурсов в муниципальном образовании «Город Новоульяновск» Ульяновской области».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2038,43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879,80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1379,80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457445475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транспортной системы в муниципальном образовании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75673,66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70063,66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70533,16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41294485"/>
                  </a:ext>
                </a:extLst>
              </a:tr>
              <a:tr h="492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«Переселение граждан, проживающих на территории муниципального образования «Город Новоульяновск» Ульяновской области, из аварийного жилищного фонда».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98092,00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106200,00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091917547"/>
                  </a:ext>
                </a:extLst>
              </a:tr>
              <a:tr h="574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отдельных направлений градостроительной деятельности и управление муниципальной собственностью муниципального образования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13634,8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4166,60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4166,60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660802787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физической культуры и спорта в муниципальном образовании «Город Новоульяновск» Ульяновской области».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25379,8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25177,80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25578,10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4127253670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«Развитие муниципального управления  в муниципальном образовании 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3135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1460,20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2665,00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3734349546"/>
                  </a:ext>
                </a:extLst>
              </a:tr>
              <a:tr h="3645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«Управление муниципальными финансами муниципального образования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7476,7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7476,70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7476,70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945379585"/>
                  </a:ext>
                </a:extLst>
              </a:tr>
              <a:tr h="47965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Муниципальная программа «Формирование комфортной городской среды на территории муниципального образования «Город Новоульяновск» Ульяновской области»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435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1229865339"/>
                  </a:ext>
                </a:extLst>
              </a:tr>
              <a:tr h="1839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</a:rPr>
                        <a:t>Итого по МП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</a:rPr>
                        <a:t>517192,26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</a:rPr>
                        <a:t>674339,12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</a:rPr>
                        <a:t>595642,39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47" marR="3347" marT="3347" marB="0" anchor="b"/>
                </a:tc>
                <a:extLst>
                  <a:ext uri="{0D108BD9-81ED-4DB2-BD59-A6C34878D82A}">
                    <a16:rowId xmlns:a16="http://schemas.microsoft.com/office/drawing/2014/main" val="3730527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907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F0919B-E3E4-4B82-8F5E-595764BC8FBC}"/>
              </a:ext>
            </a:extLst>
          </p:cNvPr>
          <p:cNvSpPr/>
          <p:nvPr/>
        </p:nvSpPr>
        <p:spPr>
          <a:xfrm>
            <a:off x="349056" y="125129"/>
            <a:ext cx="11493888" cy="442762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 extrusionH="63500">
            <a:bevelT w="120650"/>
            <a:bevelB w="1524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3200" b="1" dirty="0">
                <a:solidFill>
                  <a:schemeClr val="tx1"/>
                </a:solidFill>
                <a:latin typeface="Arial Black" panose="020B0A04020102020204" pitchFamily="34" charset="0"/>
              </a:rPr>
              <a:t>Муниципальные программы</a:t>
            </a:r>
            <a:endParaRPr lang="ru-RU" sz="3200" b="1" dirty="0">
              <a:solidFill>
                <a:schemeClr val="tx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4" name="Содержимое 17">
            <a:extLst>
              <a:ext uri="{FF2B5EF4-FFF2-40B4-BE49-F238E27FC236}">
                <a16:creationId xmlns:a16="http://schemas.microsoft.com/office/drawing/2014/main" id="{8C48E26D-0DDB-4232-AFF3-6B139753FB26}"/>
              </a:ext>
            </a:extLst>
          </p:cNvPr>
          <p:cNvSpPr txBox="1">
            <a:spLocks/>
          </p:cNvSpPr>
          <p:nvPr/>
        </p:nvSpPr>
        <p:spPr>
          <a:xfrm>
            <a:off x="6453336" y="1014739"/>
            <a:ext cx="5457813" cy="1386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В 2025 году планируется реализовать 13 муниципальных программ на общую сумму 517,2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endParaRPr lang="ru-RU" dirty="0"/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6C653292-A8CC-4244-BE66-2C135FBB62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4502161"/>
              </p:ext>
            </p:extLst>
          </p:nvPr>
        </p:nvGraphicFramePr>
        <p:xfrm>
          <a:off x="481263" y="822036"/>
          <a:ext cx="5972073" cy="557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Содержимое 17">
            <a:extLst>
              <a:ext uri="{FF2B5EF4-FFF2-40B4-BE49-F238E27FC236}">
                <a16:creationId xmlns:a16="http://schemas.microsoft.com/office/drawing/2014/main" id="{5514004E-5523-4138-8A60-B9BE9917574C}"/>
              </a:ext>
            </a:extLst>
          </p:cNvPr>
          <p:cNvSpPr txBox="1">
            <a:spLocks/>
          </p:cNvSpPr>
          <p:nvPr/>
        </p:nvSpPr>
        <p:spPr>
          <a:xfrm>
            <a:off x="6453336" y="3063603"/>
            <a:ext cx="5457813" cy="13860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2026 году планируется реализовать 14 муниципальных программ на общую сумму 674,3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endParaRPr lang="ru-RU" sz="2400" dirty="0"/>
          </a:p>
        </p:txBody>
      </p:sp>
      <p:sp>
        <p:nvSpPr>
          <p:cNvPr id="14" name="Содержимое 17">
            <a:extLst>
              <a:ext uri="{FF2B5EF4-FFF2-40B4-BE49-F238E27FC236}">
                <a16:creationId xmlns:a16="http://schemas.microsoft.com/office/drawing/2014/main" id="{E9A48EDA-C579-4D55-9C9A-4D518A2BFD3F}"/>
              </a:ext>
            </a:extLst>
          </p:cNvPr>
          <p:cNvSpPr txBox="1">
            <a:spLocks/>
          </p:cNvSpPr>
          <p:nvPr/>
        </p:nvSpPr>
        <p:spPr>
          <a:xfrm>
            <a:off x="6526220" y="5112467"/>
            <a:ext cx="5316724" cy="1116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В 2027 году планируется реализовать 14 муниципальных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программ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на общую сумму 595,6 </a:t>
            </a:r>
            <a:r>
              <a:rPr lang="ru-RU" sz="2500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59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3FEA8-72D8-4F31-BBFF-F111DF11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EED818-E836-46A9-AF6D-57A327B2B4FC}"/>
              </a:ext>
            </a:extLst>
          </p:cNvPr>
          <p:cNvSpPr/>
          <p:nvPr/>
        </p:nvSpPr>
        <p:spPr>
          <a:xfrm>
            <a:off x="456307" y="697009"/>
            <a:ext cx="9303710" cy="3631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929121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F2970A-4482-446F-8EE9-A62E233EF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5144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Участие граждан в формировании бюджета</a:t>
            </a:r>
            <a:b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F79AF26-028C-4595-A870-1E4238C748EB}"/>
              </a:ext>
            </a:extLst>
          </p:cNvPr>
          <p:cNvSpPr/>
          <p:nvPr/>
        </p:nvSpPr>
        <p:spPr>
          <a:xfrm>
            <a:off x="7632080" y="185105"/>
            <a:ext cx="4320480" cy="3600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rgbClr val="0BD0D9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0BD0D9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3600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Вводная часть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A2237E-09D1-4939-B679-6D8436A7E255}"/>
              </a:ext>
            </a:extLst>
          </p:cNvPr>
          <p:cNvSpPr txBox="1"/>
          <p:nvPr/>
        </p:nvSpPr>
        <p:spPr>
          <a:xfrm>
            <a:off x="1097279" y="1801091"/>
            <a:ext cx="107160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i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Жители МО «Город Новоульяновск» Ульяновской области принимают участие в обсуждении проекта бюджета  МО «Город Новоульяновск» Ульяновской области на 2024 год и на плановый период 2025 и 2026 годов в ходе публичных слушаний по проекту бюджета МО «Город Новоульяновск» Ульяновской области.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7CA644-3C87-4F99-A751-C91BD09FB3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874" y="3001420"/>
            <a:ext cx="4375356" cy="328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41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287B4335-CA32-4CC1-A5A3-CCFB843D4CC1}"/>
              </a:ext>
            </a:extLst>
          </p:cNvPr>
          <p:cNvSpPr/>
          <p:nvPr/>
        </p:nvSpPr>
        <p:spPr>
          <a:xfrm>
            <a:off x="5736934" y="1780894"/>
            <a:ext cx="484632" cy="8543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542A4B2D-9412-4071-8863-9D2066DEC679}"/>
              </a:ext>
            </a:extLst>
          </p:cNvPr>
          <p:cNvGrpSpPr/>
          <p:nvPr/>
        </p:nvGrpSpPr>
        <p:grpSpPr>
          <a:xfrm>
            <a:off x="431548" y="1297460"/>
            <a:ext cx="11039990" cy="878808"/>
            <a:chOff x="0" y="0"/>
            <a:chExt cx="6525344" cy="2126327"/>
          </a:xfrm>
        </p:grpSpPr>
        <p:sp>
          <p:nvSpPr>
            <p:cNvPr id="4" name="Выноска: стрелка вверх 3">
              <a:extLst>
                <a:ext uri="{FF2B5EF4-FFF2-40B4-BE49-F238E27FC236}">
                  <a16:creationId xmlns:a16="http://schemas.microsoft.com/office/drawing/2014/main" id="{9CD7974F-1EBC-4FD8-B548-FA100890E22E}"/>
                </a:ext>
              </a:extLst>
            </p:cNvPr>
            <p:cNvSpPr/>
            <p:nvPr/>
          </p:nvSpPr>
          <p:spPr>
            <a:xfrm rot="10800000">
              <a:off x="0" y="0"/>
              <a:ext cx="6525344" cy="2126327"/>
            </a:xfrm>
            <a:prstGeom prst="upArrowCallou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Выноска: стрелка вверх 4">
              <a:extLst>
                <a:ext uri="{FF2B5EF4-FFF2-40B4-BE49-F238E27FC236}">
                  <a16:creationId xmlns:a16="http://schemas.microsoft.com/office/drawing/2014/main" id="{EBEC9DFC-01F0-42A4-BE7E-68A47E893648}"/>
                </a:ext>
              </a:extLst>
            </p:cNvPr>
            <p:cNvSpPr txBox="1"/>
            <p:nvPr/>
          </p:nvSpPr>
          <p:spPr>
            <a:xfrm>
              <a:off x="0" y="0"/>
              <a:ext cx="6525344" cy="746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>
                  <a:solidFill>
                    <a:schemeClr val="tx1"/>
                  </a:solidFill>
                </a:rPr>
                <a:t>Составление проекта бюджета</a:t>
              </a:r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CBF9EE-E5A5-4C2E-BFE9-5757BEA45C5E}"/>
              </a:ext>
            </a:extLst>
          </p:cNvPr>
          <p:cNvSpPr/>
          <p:nvPr/>
        </p:nvSpPr>
        <p:spPr>
          <a:xfrm>
            <a:off x="375244" y="1572643"/>
            <a:ext cx="3783783" cy="875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0"/>
              </a:spcAft>
            </a:pPr>
            <a:r>
              <a:rPr lang="ru-RU" sz="1200" b="1" dirty="0"/>
              <a:t>Подготовка материалов для составления проекта бюджета</a:t>
            </a:r>
          </a:p>
          <a:p>
            <a:pPr lvl="0">
              <a:spcAft>
                <a:spcPts val="0"/>
              </a:spcAft>
            </a:pPr>
            <a:r>
              <a:rPr lang="ru-RU" sz="1200" b="1" dirty="0"/>
              <a:t>- прогноз социально-экономического развития </a:t>
            </a:r>
          </a:p>
          <a:p>
            <a:pPr lvl="0">
              <a:spcAft>
                <a:spcPts val="0"/>
              </a:spcAft>
            </a:pPr>
            <a:r>
              <a:rPr lang="ru-RU" sz="1200" b="1" dirty="0"/>
              <a:t>- основные направления бюджетной и налоговой политики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5A52F3-71F8-4C67-9C67-78C923FFD59D}"/>
              </a:ext>
            </a:extLst>
          </p:cNvPr>
          <p:cNvSpPr/>
          <p:nvPr/>
        </p:nvSpPr>
        <p:spPr>
          <a:xfrm>
            <a:off x="4401173" y="1672008"/>
            <a:ext cx="3156155" cy="606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b="1" dirty="0"/>
              <a:t>Согласование материалов для составления проекта бюджета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7CDA220-6254-48AF-AC3D-16E638085ED6}"/>
              </a:ext>
            </a:extLst>
          </p:cNvPr>
          <p:cNvSpPr/>
          <p:nvPr/>
        </p:nvSpPr>
        <p:spPr>
          <a:xfrm>
            <a:off x="8012488" y="1710353"/>
            <a:ext cx="3156155" cy="627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b="1" dirty="0"/>
              <a:t>Подготовка проекта бюджета МО «Город Новоульяновск» Ульяновской области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56F9EA5-9ED1-45AC-A23E-D16EE7ED17C8}"/>
              </a:ext>
            </a:extLst>
          </p:cNvPr>
          <p:cNvGrpSpPr/>
          <p:nvPr/>
        </p:nvGrpSpPr>
        <p:grpSpPr>
          <a:xfrm>
            <a:off x="353113" y="2684028"/>
            <a:ext cx="11039990" cy="1314891"/>
            <a:chOff x="0" y="0"/>
            <a:chExt cx="6525344" cy="2126327"/>
          </a:xfrm>
        </p:grpSpPr>
        <p:sp>
          <p:nvSpPr>
            <p:cNvPr id="17" name="Выноска: стрелка вверх 16">
              <a:extLst>
                <a:ext uri="{FF2B5EF4-FFF2-40B4-BE49-F238E27FC236}">
                  <a16:creationId xmlns:a16="http://schemas.microsoft.com/office/drawing/2014/main" id="{689A6C5C-41C7-4ED4-A6AF-C47AFF722357}"/>
                </a:ext>
              </a:extLst>
            </p:cNvPr>
            <p:cNvSpPr/>
            <p:nvPr/>
          </p:nvSpPr>
          <p:spPr>
            <a:xfrm rot="10800000">
              <a:off x="0" y="0"/>
              <a:ext cx="6525344" cy="2126327"/>
            </a:xfrm>
            <a:prstGeom prst="upArrowCallou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Выноска: стрелка вверх 4">
              <a:extLst>
                <a:ext uri="{FF2B5EF4-FFF2-40B4-BE49-F238E27FC236}">
                  <a16:creationId xmlns:a16="http://schemas.microsoft.com/office/drawing/2014/main" id="{15044BC2-46F4-4AA5-9F6A-25D255454E6C}"/>
                </a:ext>
              </a:extLst>
            </p:cNvPr>
            <p:cNvSpPr txBox="1"/>
            <p:nvPr/>
          </p:nvSpPr>
          <p:spPr>
            <a:xfrm>
              <a:off x="0" y="0"/>
              <a:ext cx="6525344" cy="746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>
                  <a:solidFill>
                    <a:schemeClr val="tx1"/>
                  </a:solidFill>
                </a:rPr>
                <a:t>Рассмотрение и утверждение бюджета</a:t>
              </a:r>
            </a:p>
          </p:txBody>
        </p:sp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741C3C9F-753D-498E-84BE-52198E697B3A}"/>
              </a:ext>
            </a:extLst>
          </p:cNvPr>
          <p:cNvGrpSpPr/>
          <p:nvPr/>
        </p:nvGrpSpPr>
        <p:grpSpPr>
          <a:xfrm>
            <a:off x="409578" y="3370151"/>
            <a:ext cx="3498648" cy="564870"/>
            <a:chOff x="0" y="1832595"/>
            <a:chExt cx="3817513" cy="1110077"/>
          </a:xfrm>
        </p:grpSpPr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3F9D09DD-5E05-4DA2-A063-AAF2162462A6}"/>
                </a:ext>
              </a:extLst>
            </p:cNvPr>
            <p:cNvSpPr/>
            <p:nvPr/>
          </p:nvSpPr>
          <p:spPr>
            <a:xfrm>
              <a:off x="0" y="1832595"/>
              <a:ext cx="3817513" cy="1110077"/>
            </a:xfrm>
            <a:prstGeom prst="rect">
              <a:avLst/>
            </a:prstGeom>
          </p:spPr>
          <p:style>
            <a:ln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68A7819-331A-46FF-A0D6-627E6FF7EF95}"/>
                </a:ext>
              </a:extLst>
            </p:cNvPr>
            <p:cNvSpPr txBox="1"/>
            <p:nvPr/>
          </p:nvSpPr>
          <p:spPr>
            <a:xfrm>
              <a:off x="0" y="1832595"/>
              <a:ext cx="3817513" cy="11100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71120" bIns="1270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Проведение публичных слушаний по проекту бюджета МО «Город Новоульяновск» Ульяновской области</a:t>
              </a: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B927FE04-B334-433B-BAB2-6E783FBED698}"/>
              </a:ext>
            </a:extLst>
          </p:cNvPr>
          <p:cNvGrpSpPr/>
          <p:nvPr/>
        </p:nvGrpSpPr>
        <p:grpSpPr>
          <a:xfrm>
            <a:off x="4093755" y="3088074"/>
            <a:ext cx="3687098" cy="564870"/>
            <a:chOff x="3791635" y="2005645"/>
            <a:chExt cx="3743666" cy="802263"/>
          </a:xfrm>
        </p:grpSpPr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35871DC6-9200-4854-9ECE-CF1166FD120C}"/>
                </a:ext>
              </a:extLst>
            </p:cNvPr>
            <p:cNvSpPr/>
            <p:nvPr/>
          </p:nvSpPr>
          <p:spPr>
            <a:xfrm>
              <a:off x="3791635" y="2005645"/>
              <a:ext cx="3743666" cy="802263"/>
            </a:xfrm>
            <a:prstGeom prst="rect">
              <a:avLst/>
            </a:pr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DE5DDDD-751B-4727-9F67-E58C2AACDE43}"/>
                </a:ext>
              </a:extLst>
            </p:cNvPr>
            <p:cNvSpPr txBox="1"/>
            <p:nvPr/>
          </p:nvSpPr>
          <p:spPr>
            <a:xfrm>
              <a:off x="3791635" y="2005645"/>
              <a:ext cx="3743666" cy="8022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71120" bIns="1270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Рассмотрение проекта бюджета МО «Город Новоульяновск»  Ульяновской области  депутатами Городской думы  МО «Город Новоульяновск»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E0D36827-2E00-4B95-B151-A5D4A708E240}"/>
              </a:ext>
            </a:extLst>
          </p:cNvPr>
          <p:cNvGrpSpPr/>
          <p:nvPr/>
        </p:nvGrpSpPr>
        <p:grpSpPr>
          <a:xfrm>
            <a:off x="7924799" y="3344196"/>
            <a:ext cx="3608440" cy="564871"/>
            <a:chOff x="7564608" y="1824921"/>
            <a:chExt cx="3950358" cy="1133116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1A6CFB58-42CB-4A5E-B8E2-50646F680058}"/>
                </a:ext>
              </a:extLst>
            </p:cNvPr>
            <p:cNvSpPr/>
            <p:nvPr/>
          </p:nvSpPr>
          <p:spPr>
            <a:xfrm>
              <a:off x="7564608" y="1824921"/>
              <a:ext cx="3950358" cy="1133116"/>
            </a:xfrm>
            <a:prstGeom prst="rect">
              <a:avLst/>
            </a:prstGeom>
          </p:spPr>
          <p:style>
            <a:ln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671BA70-2AFB-4048-A3AE-22C6561EC2CD}"/>
                </a:ext>
              </a:extLst>
            </p:cNvPr>
            <p:cNvSpPr txBox="1"/>
            <p:nvPr/>
          </p:nvSpPr>
          <p:spPr>
            <a:xfrm>
              <a:off x="7564608" y="1824921"/>
              <a:ext cx="3950358" cy="11331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71120" bIns="1270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Подписание бюджета МО «Город Новоульяновск»  Ульяновской области Председателем  Городской думы МО «Город Новоульяновск»</a:t>
              </a: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368CA489-853D-4B7E-87C7-1DF33E0357A4}"/>
              </a:ext>
            </a:extLst>
          </p:cNvPr>
          <p:cNvGrpSpPr/>
          <p:nvPr/>
        </p:nvGrpSpPr>
        <p:grpSpPr>
          <a:xfrm>
            <a:off x="306459" y="4178323"/>
            <a:ext cx="11200569" cy="948946"/>
            <a:chOff x="0" y="0"/>
            <a:chExt cx="6659008" cy="2126327"/>
          </a:xfrm>
        </p:grpSpPr>
        <p:sp>
          <p:nvSpPr>
            <p:cNvPr id="29" name="Выноска: стрелка вверх 28">
              <a:extLst>
                <a:ext uri="{FF2B5EF4-FFF2-40B4-BE49-F238E27FC236}">
                  <a16:creationId xmlns:a16="http://schemas.microsoft.com/office/drawing/2014/main" id="{5EB7CABC-720E-4C72-9A29-B3F6E9C7BDBC}"/>
                </a:ext>
              </a:extLst>
            </p:cNvPr>
            <p:cNvSpPr/>
            <p:nvPr/>
          </p:nvSpPr>
          <p:spPr>
            <a:xfrm rot="10800000">
              <a:off x="0" y="0"/>
              <a:ext cx="6525344" cy="2126327"/>
            </a:xfrm>
            <a:prstGeom prst="upArrowCallou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Выноска: стрелка вверх 4">
              <a:extLst>
                <a:ext uri="{FF2B5EF4-FFF2-40B4-BE49-F238E27FC236}">
                  <a16:creationId xmlns:a16="http://schemas.microsoft.com/office/drawing/2014/main" id="{B69363BD-DE43-411A-8CF5-D141D72E9E55}"/>
                </a:ext>
              </a:extLst>
            </p:cNvPr>
            <p:cNvSpPr txBox="1"/>
            <p:nvPr/>
          </p:nvSpPr>
          <p:spPr>
            <a:xfrm>
              <a:off x="133664" y="91820"/>
              <a:ext cx="6525344" cy="3333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>
                  <a:solidFill>
                    <a:schemeClr val="tx1"/>
                  </a:solidFill>
                </a:rPr>
                <a:t>Исполнение бюджета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1EAC420A-6EC0-4556-8B17-48A0EAFAA931}"/>
              </a:ext>
            </a:extLst>
          </p:cNvPr>
          <p:cNvGrpSpPr/>
          <p:nvPr/>
        </p:nvGrpSpPr>
        <p:grpSpPr>
          <a:xfrm>
            <a:off x="496683" y="4520926"/>
            <a:ext cx="4059543" cy="510763"/>
            <a:chOff x="752093" y="3658874"/>
            <a:chExt cx="4059543" cy="510763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01E517B9-B228-461B-AA49-7B5DDC5A2B78}"/>
                </a:ext>
              </a:extLst>
            </p:cNvPr>
            <p:cNvSpPr/>
            <p:nvPr/>
          </p:nvSpPr>
          <p:spPr>
            <a:xfrm>
              <a:off x="752093" y="3658874"/>
              <a:ext cx="4059543" cy="510763"/>
            </a:xfrm>
            <a:prstGeom prst="rect">
              <a:avLst/>
            </a:prstGeom>
            <a:grpFill/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B2B4A23-CAD7-4A88-AEB8-7E2EABA1B52F}"/>
                </a:ext>
              </a:extLst>
            </p:cNvPr>
            <p:cNvSpPr txBox="1"/>
            <p:nvPr/>
          </p:nvSpPr>
          <p:spPr>
            <a:xfrm>
              <a:off x="752093" y="3658874"/>
              <a:ext cx="4059543" cy="5107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71120" bIns="1270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000" b="1" kern="1200" dirty="0"/>
                <a:t>Подготовка сводной бюджетной росписи и кассового плана исполнения бюджета МО «Города Новоульяновска Ульяновской области 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B20C5674-61F4-46E2-8FF0-FB780584AC32}"/>
              </a:ext>
            </a:extLst>
          </p:cNvPr>
          <p:cNvGrpSpPr/>
          <p:nvPr/>
        </p:nvGrpSpPr>
        <p:grpSpPr>
          <a:xfrm>
            <a:off x="6948435" y="4472926"/>
            <a:ext cx="4256553" cy="674721"/>
            <a:chOff x="7139389" y="3570456"/>
            <a:chExt cx="3555613" cy="797194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B7AFAD4E-1971-4501-9D99-2D92613B7709}"/>
                </a:ext>
              </a:extLst>
            </p:cNvPr>
            <p:cNvSpPr/>
            <p:nvPr/>
          </p:nvSpPr>
          <p:spPr>
            <a:xfrm>
              <a:off x="7139389" y="3676789"/>
              <a:ext cx="3555613" cy="690861"/>
            </a:xfrm>
            <a:prstGeom prst="rect">
              <a:avLst/>
            </a:prstGeom>
            <a:grpFill/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E42A313-CD4C-47BD-B58B-23080484BC0D}"/>
                </a:ext>
              </a:extLst>
            </p:cNvPr>
            <p:cNvSpPr txBox="1"/>
            <p:nvPr/>
          </p:nvSpPr>
          <p:spPr>
            <a:xfrm>
              <a:off x="7139389" y="3570456"/>
              <a:ext cx="3555613" cy="69086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1120" tIns="12700" rIns="71120" bIns="1270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000" b="1" kern="1200" dirty="0"/>
                <a:t>-  исполнение бюджета по доходам</a:t>
              </a:r>
            </a:p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000" b="1" kern="1200" dirty="0"/>
                <a:t>-  исполнение бюджета по расходам</a:t>
              </a:r>
            </a:p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000" b="1" kern="1200" dirty="0"/>
                <a:t>-  исполнение бюджета по источникам  финансирования дефицита</a:t>
              </a:r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F4626A50-C5EF-4D61-89CC-4CB85A2D12F9}"/>
              </a:ext>
            </a:extLst>
          </p:cNvPr>
          <p:cNvGrpSpPr/>
          <p:nvPr/>
        </p:nvGrpSpPr>
        <p:grpSpPr>
          <a:xfrm>
            <a:off x="306459" y="5223504"/>
            <a:ext cx="11300497" cy="765856"/>
            <a:chOff x="0" y="0"/>
            <a:chExt cx="6659008" cy="2126327"/>
          </a:xfrm>
        </p:grpSpPr>
        <p:sp>
          <p:nvSpPr>
            <p:cNvPr id="38" name="Выноска: стрелка вверх 37">
              <a:extLst>
                <a:ext uri="{FF2B5EF4-FFF2-40B4-BE49-F238E27FC236}">
                  <a16:creationId xmlns:a16="http://schemas.microsoft.com/office/drawing/2014/main" id="{C28633F4-4D4C-45C7-949A-0282FB139867}"/>
                </a:ext>
              </a:extLst>
            </p:cNvPr>
            <p:cNvSpPr/>
            <p:nvPr/>
          </p:nvSpPr>
          <p:spPr>
            <a:xfrm rot="10800000">
              <a:off x="0" y="0"/>
              <a:ext cx="6525344" cy="2126327"/>
            </a:xfrm>
            <a:prstGeom prst="upArrowCallou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Выноска: стрелка вверх 4">
              <a:extLst>
                <a:ext uri="{FF2B5EF4-FFF2-40B4-BE49-F238E27FC236}">
                  <a16:creationId xmlns:a16="http://schemas.microsoft.com/office/drawing/2014/main" id="{13579526-E407-493D-9517-8A5629BA6D67}"/>
                </a:ext>
              </a:extLst>
            </p:cNvPr>
            <p:cNvSpPr txBox="1"/>
            <p:nvPr/>
          </p:nvSpPr>
          <p:spPr>
            <a:xfrm>
              <a:off x="133664" y="91819"/>
              <a:ext cx="6525344" cy="5769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>
                  <a:solidFill>
                    <a:schemeClr val="tx1"/>
                  </a:solidFill>
                </a:rPr>
                <a:t>Подготовка, рассмотрение и утверждение отчета об исполнении бюджета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23A95633-4B04-434B-AB4C-27CAC8077980}"/>
              </a:ext>
            </a:extLst>
          </p:cNvPr>
          <p:cNvGrpSpPr/>
          <p:nvPr/>
        </p:nvGrpSpPr>
        <p:grpSpPr>
          <a:xfrm>
            <a:off x="417309" y="5549916"/>
            <a:ext cx="1556662" cy="1183373"/>
            <a:chOff x="360040" y="6964950"/>
            <a:chExt cx="1365552" cy="958878"/>
          </a:xfrm>
        </p:grpSpPr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AF2908F4-56F8-4DA1-85A9-942CAED113FD}"/>
                </a:ext>
              </a:extLst>
            </p:cNvPr>
            <p:cNvSpPr/>
            <p:nvPr/>
          </p:nvSpPr>
          <p:spPr>
            <a:xfrm>
              <a:off x="360040" y="6964950"/>
              <a:ext cx="1365552" cy="955929"/>
            </a:xfrm>
            <a:prstGeom prst="rect">
              <a:avLst/>
            </a:prstGeom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6CC55A7-65DA-4413-9E78-19932CE95564}"/>
                </a:ext>
              </a:extLst>
            </p:cNvPr>
            <p:cNvSpPr txBox="1"/>
            <p:nvPr/>
          </p:nvSpPr>
          <p:spPr>
            <a:xfrm>
              <a:off x="360040" y="6967899"/>
              <a:ext cx="1365552" cy="955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11430" rIns="64008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Составление годового отчёта об исполнении бюджета МО «Город Новоульяновск» Ульяновской области</a:t>
              </a:r>
            </a:p>
          </p:txBody>
        </p:sp>
      </p:grp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C6C4190B-86C0-434A-9DC4-9096C4B2C18A}"/>
              </a:ext>
            </a:extLst>
          </p:cNvPr>
          <p:cNvSpPr/>
          <p:nvPr/>
        </p:nvSpPr>
        <p:spPr>
          <a:xfrm>
            <a:off x="2161640" y="5546377"/>
            <a:ext cx="2145481" cy="1121443"/>
          </a:xfrm>
          <a:prstGeom prst="rect">
            <a:avLst/>
          </a:prstGeom>
        </p:spPr>
        <p:style>
          <a:ln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lvl="0" algn="ctr"/>
            <a:endParaRPr lang="ru-RU" sz="1200" b="1" dirty="0"/>
          </a:p>
          <a:p>
            <a:pPr lvl="0" algn="ctr"/>
            <a:r>
              <a:rPr lang="ru-RU" sz="1200" b="1" dirty="0"/>
              <a:t>Внешняя проверка годового отчета </a:t>
            </a:r>
            <a:r>
              <a:rPr lang="ru-RU" sz="1200" b="1" dirty="0" err="1"/>
              <a:t>Контрольно</a:t>
            </a:r>
            <a:r>
              <a:rPr lang="ru-RU" sz="1200" b="1" dirty="0"/>
              <a:t> счётной палатой МО «Город Новоульяновск» Ульяновской области </a:t>
            </a:r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D3A88B96-5616-4A9F-9140-89099EE9BCE8}"/>
              </a:ext>
            </a:extLst>
          </p:cNvPr>
          <p:cNvGrpSpPr/>
          <p:nvPr/>
        </p:nvGrpSpPr>
        <p:grpSpPr>
          <a:xfrm>
            <a:off x="4365971" y="5549916"/>
            <a:ext cx="2019186" cy="1120749"/>
            <a:chOff x="2374308" y="6920332"/>
            <a:chExt cx="1553206" cy="1001665"/>
          </a:xfrm>
        </p:grpSpPr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937A6099-874F-4A93-910D-13CE2C69DADB}"/>
                </a:ext>
              </a:extLst>
            </p:cNvPr>
            <p:cNvSpPr/>
            <p:nvPr/>
          </p:nvSpPr>
          <p:spPr>
            <a:xfrm>
              <a:off x="2401386" y="6920332"/>
              <a:ext cx="1526128" cy="955929"/>
            </a:xfrm>
            <a:prstGeom prst="rect">
              <a:avLst/>
            </a:prstGeom>
          </p:spPr>
          <p:style>
            <a:ln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2318566-5B82-4FA4-B674-0449FE9B603B}"/>
                </a:ext>
              </a:extLst>
            </p:cNvPr>
            <p:cNvSpPr txBox="1"/>
            <p:nvPr/>
          </p:nvSpPr>
          <p:spPr>
            <a:xfrm>
              <a:off x="2374308" y="6966068"/>
              <a:ext cx="1526128" cy="955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008" tIns="11430" rIns="64008" bIns="1143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Проведение публичных слушаний по годовому отчёту об исполнении бюджета МО «Город Новоульяновск» Ульяновской области </a:t>
              </a: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38FB5AE4-23DA-4713-AC3B-FD3889D93EA5}"/>
              </a:ext>
            </a:extLst>
          </p:cNvPr>
          <p:cNvGrpSpPr/>
          <p:nvPr/>
        </p:nvGrpSpPr>
        <p:grpSpPr>
          <a:xfrm>
            <a:off x="6518679" y="5606551"/>
            <a:ext cx="2313168" cy="1123099"/>
            <a:chOff x="3927515" y="6920331"/>
            <a:chExt cx="1219050" cy="1047673"/>
          </a:xfrm>
        </p:grpSpPr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69676D2D-892D-4D6D-A707-0E44EC94BFC9}"/>
                </a:ext>
              </a:extLst>
            </p:cNvPr>
            <p:cNvSpPr/>
            <p:nvPr/>
          </p:nvSpPr>
          <p:spPr>
            <a:xfrm>
              <a:off x="3927515" y="6920332"/>
              <a:ext cx="1219050" cy="955929"/>
            </a:xfrm>
            <a:prstGeom prst="rect">
              <a:avLst/>
            </a:prstGeom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976CEF0-A0C4-47AE-A98A-96AA8C77DA00}"/>
                </a:ext>
              </a:extLst>
            </p:cNvPr>
            <p:cNvSpPr txBox="1"/>
            <p:nvPr/>
          </p:nvSpPr>
          <p:spPr>
            <a:xfrm>
              <a:off x="3927515" y="6920331"/>
              <a:ext cx="1219050" cy="10476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784" tIns="8890" rIns="49784" bIns="8890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Рассмотрение годового отчёта об исполнении бюджета  МО «Город Новоульяновск» Ульяновской области Городской думой МО «Город Новоульяновск»</a:t>
              </a:r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30087F7B-9731-4A6C-B035-F71E3AEC0C6C}"/>
              </a:ext>
            </a:extLst>
          </p:cNvPr>
          <p:cNvGrpSpPr/>
          <p:nvPr/>
        </p:nvGrpSpPr>
        <p:grpSpPr>
          <a:xfrm>
            <a:off x="9160804" y="5558158"/>
            <a:ext cx="2159776" cy="1097880"/>
            <a:chOff x="5146566" y="6920332"/>
            <a:chExt cx="1378312" cy="955929"/>
          </a:xfrm>
        </p:grpSpPr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FBD76760-B442-407A-AB2C-7FB1591744A3}"/>
                </a:ext>
              </a:extLst>
            </p:cNvPr>
            <p:cNvSpPr/>
            <p:nvPr/>
          </p:nvSpPr>
          <p:spPr>
            <a:xfrm>
              <a:off x="5146566" y="6920332"/>
              <a:ext cx="1378312" cy="955929"/>
            </a:xfrm>
            <a:prstGeom prst="rect">
              <a:avLst/>
            </a:prstGeom>
          </p:spPr>
          <p:style>
            <a:ln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4C27538-756C-410D-BEFC-AF2432E52572}"/>
                </a:ext>
              </a:extLst>
            </p:cNvPr>
            <p:cNvSpPr txBox="1"/>
            <p:nvPr/>
          </p:nvSpPr>
          <p:spPr>
            <a:xfrm>
              <a:off x="5146566" y="6920332"/>
              <a:ext cx="1378312" cy="9559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784" tIns="8890" rIns="49784" bIns="8890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200" b="1" kern="1200" dirty="0"/>
                <a:t>Подписание</a:t>
              </a:r>
              <a:r>
                <a:rPr lang="ru-RU" sz="1200" b="1" kern="1200" baseline="0" dirty="0"/>
                <a:t> отчета об исполнении бюджета МО «Город Новоульяновск» Ульяновской области Председателем Городской думы МО «Город Новоульяновск»</a:t>
              </a:r>
              <a:endParaRPr lang="ru-RU" sz="1200" b="1" kern="1200" dirty="0"/>
            </a:p>
          </p:txBody>
        </p:sp>
      </p:grp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73577D5A-CA7D-4E79-A9E2-1C1C00983F85}"/>
              </a:ext>
            </a:extLst>
          </p:cNvPr>
          <p:cNvSpPr/>
          <p:nvPr/>
        </p:nvSpPr>
        <p:spPr>
          <a:xfrm>
            <a:off x="7228573" y="185105"/>
            <a:ext cx="4723987" cy="360039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rgbClr val="0BD0D9">
                <a:shade val="50000"/>
                <a:satMod val="103000"/>
              </a:srgbClr>
            </a:solidFill>
            <a:prstDash val="solid"/>
          </a:ln>
          <a:effectLst>
            <a:outerShdw blurRad="57150" dist="38100" dir="5400000" algn="ctr" rotWithShape="0">
              <a:srgbClr val="0BD0D9">
                <a:shade val="9000"/>
                <a:satMod val="105000"/>
                <a:alpha val="48000"/>
              </a:srgbClr>
            </a:outerShdw>
          </a:effectLst>
        </p:spPr>
        <p:txBody>
          <a:bodyPr rtlCol="0" anchor="ctr"/>
          <a:lstStyle/>
          <a:p>
            <a:pPr marL="3600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00763" algn="l"/>
              </a:tabLst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Вводная часть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Arial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B3751099-6E7F-449C-9163-4382CEC7084A}"/>
              </a:ext>
            </a:extLst>
          </p:cNvPr>
          <p:cNvSpPr/>
          <p:nvPr/>
        </p:nvSpPr>
        <p:spPr>
          <a:xfrm>
            <a:off x="619560" y="605261"/>
            <a:ext cx="10549083" cy="5339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h="177800"/>
            <a:bevelB w="57150" h="13335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</a:rPr>
              <a:t>Бюджетный процесс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524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969ADD3-CDC4-461B-94AA-F8D224CD5455}"/>
              </a:ext>
            </a:extLst>
          </p:cNvPr>
          <p:cNvSpPr/>
          <p:nvPr/>
        </p:nvSpPr>
        <p:spPr>
          <a:xfrm>
            <a:off x="7569809" y="220137"/>
            <a:ext cx="4320480" cy="3600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  <a:latin typeface="+mj-lt"/>
              </a:rPr>
              <a:t>Вводная часть</a:t>
            </a:r>
            <a:endParaRPr lang="ru-RU" sz="12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DDC091-3C82-4FFE-A249-954F65A55E6B}"/>
              </a:ext>
            </a:extLst>
          </p:cNvPr>
          <p:cNvSpPr/>
          <p:nvPr/>
        </p:nvSpPr>
        <p:spPr>
          <a:xfrm>
            <a:off x="260649" y="488504"/>
            <a:ext cx="11361080" cy="583212"/>
          </a:xfrm>
          <a:prstGeom prst="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50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w="95250" h="127000"/>
            <a:bevelB w="38100" h="9525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lvl="0"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Глоссарий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4351DC2-167B-4435-B53C-F85027780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31" y="1178456"/>
            <a:ext cx="113610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endParaRPr kumimoji="0" lang="ru-RU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bougette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— кошель, сумка, кожаный мешок) — план доходов и направлений расходования денежный средств любого экономического объекта (от государства до семьи), устанавливаемый на определённый период времени.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BD8DA2E-C14E-4B6A-BFBD-01C273A9A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30" y="1903390"/>
            <a:ext cx="113365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Доходы бюджета</a:t>
            </a:r>
            <a:endParaRPr kumimoji="0" lang="ru-RU" sz="14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денежные средства, поступающие от населения, организаций, учреждений в бюджет в виде налогов, неналоговых поступлений (пошлины, штрафы и т.п.), безвозмездных поступлений. Кредиты, доходы от выпуска ценных бумаг, полученные государством (органами местного самоуправления), не включаются в состав доходов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B0C1C7B-C756-4C41-A162-062FDDD11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839" y="2851125"/>
            <a:ext cx="11297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Расходы бюджета</a:t>
            </a:r>
            <a:endParaRPr kumimoji="0" lang="ru-RU" sz="14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Выплачиваемые из бюджета денежные средства, направленные на обеспечение задач и функций государства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D9009E5E-CF3C-4248-B0DA-3F76BEFE5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48" y="3363185"/>
            <a:ext cx="54420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Профицит</a:t>
            </a:r>
            <a:r>
              <a:rPr kumimoji="0" lang="ru-RU" sz="1400" b="1" i="0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бюджета</a:t>
            </a:r>
            <a:endParaRPr kumimoji="0" lang="ru-RU" sz="14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Превышение уровня доходов над расходами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F0492AB-02E9-4B9D-86D6-9F5F83CA0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825" y="3836138"/>
            <a:ext cx="57606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Дефицит</a:t>
            </a:r>
            <a:r>
              <a:rPr kumimoji="0" lang="ru-RU" sz="1400" b="1" i="0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бюджета</a:t>
            </a:r>
            <a:endParaRPr kumimoji="0" lang="ru-RU" sz="14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Превышение уровня расходов над доходами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15">
            <a:extLst>
              <a:ext uri="{FF2B5EF4-FFF2-40B4-BE49-F238E27FC236}">
                <a16:creationId xmlns:a16="http://schemas.microsoft.com/office/drawing/2014/main" id="{CB04BCD7-AA8C-4BA7-A8A2-2EAF5AD03CE0}"/>
              </a:ext>
            </a:extLst>
          </p:cNvPr>
          <p:cNvSpPr txBox="1">
            <a:spLocks/>
          </p:cNvSpPr>
          <p:nvPr/>
        </p:nvSpPr>
        <p:spPr>
          <a:xfrm>
            <a:off x="264685" y="4429130"/>
            <a:ext cx="11424899" cy="73866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Текущий финансовый год 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 Год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</a:t>
            </a:r>
          </a:p>
          <a:p>
            <a:pPr algn="just">
              <a:buFont typeface="Arial" panose="020B0604020202020204" pitchFamily="34" charset="0"/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D958AF-7165-435C-815B-398725CC7CDC}"/>
              </a:ext>
            </a:extLst>
          </p:cNvPr>
          <p:cNvSpPr txBox="1"/>
          <p:nvPr/>
        </p:nvSpPr>
        <p:spPr>
          <a:xfrm>
            <a:off x="288457" y="5139897"/>
            <a:ext cx="403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Очередной финансовый год </a:t>
            </a:r>
          </a:p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 следующий за текущим финансовым годом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2B9910-62CE-4A7B-9D67-0B0B80912455}"/>
              </a:ext>
            </a:extLst>
          </p:cNvPr>
          <p:cNvSpPr txBox="1"/>
          <p:nvPr/>
        </p:nvSpPr>
        <p:spPr>
          <a:xfrm>
            <a:off x="332609" y="5760787"/>
            <a:ext cx="5699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Плановый период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Два финансовых года, следующие за очередным финансовым годом</a:t>
            </a:r>
          </a:p>
        </p:txBody>
      </p:sp>
    </p:spTree>
    <p:extLst>
      <p:ext uri="{BB962C8B-B14F-4D97-AF65-F5344CB8AC3E}">
        <p14:creationId xmlns:p14="http://schemas.microsoft.com/office/powerpoint/2010/main" val="183443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A75BF8-E74F-41C9-91FF-7F0F8AB323B0}"/>
              </a:ext>
            </a:extLst>
          </p:cNvPr>
          <p:cNvSpPr/>
          <p:nvPr/>
        </p:nvSpPr>
        <p:spPr>
          <a:xfrm>
            <a:off x="7895303" y="200473"/>
            <a:ext cx="3952567" cy="3600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200" b="1" dirty="0">
                <a:solidFill>
                  <a:schemeClr val="tx1"/>
                </a:solidFill>
              </a:rPr>
              <a:t>Доходы  бюджета МО «Город Новоульяновск» </a:t>
            </a:r>
          </a:p>
          <a:p>
            <a:pPr marL="108000" algn="r">
              <a:tabLst>
                <a:tab pos="6100763" algn="l"/>
              </a:tabLst>
            </a:pPr>
            <a:r>
              <a:rPr lang="ru-RU" sz="1200" b="1" dirty="0">
                <a:solidFill>
                  <a:schemeClr val="tx1"/>
                </a:solidFill>
              </a:rPr>
              <a:t>Ульяновской области</a:t>
            </a:r>
            <a:endParaRPr lang="ru-RU" sz="1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53A04D-9030-44D1-93F3-00FEB7801C27}"/>
              </a:ext>
            </a:extLst>
          </p:cNvPr>
          <p:cNvSpPr/>
          <p:nvPr/>
        </p:nvSpPr>
        <p:spPr>
          <a:xfrm>
            <a:off x="260648" y="560512"/>
            <a:ext cx="11587222" cy="816004"/>
          </a:xfrm>
          <a:prstGeom prst="rect">
            <a:avLst/>
          </a:prstGeom>
          <a:gradFill>
            <a:gsLst>
              <a:gs pos="55000">
                <a:schemeClr val="accent6">
                  <a:lumMod val="60000"/>
                  <a:lumOff val="40000"/>
                </a:schemeClr>
              </a:gs>
              <a:gs pos="85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46050" h="158750"/>
            <a:bevelB w="95250" h="15875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 </a:t>
            </a:r>
            <a:r>
              <a:rPr lang="ru-RU" sz="2800" b="1" dirty="0">
                <a:solidFill>
                  <a:srgbClr val="7030A0"/>
                </a:solidFill>
                <a:latin typeface="Arial Black" panose="020B0A04020102020204" pitchFamily="34" charset="0"/>
              </a:rPr>
              <a:t>Виды доходов бюджета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F937CE-1623-41CA-B403-DB179DB7A43C}"/>
              </a:ext>
            </a:extLst>
          </p:cNvPr>
          <p:cNvSpPr/>
          <p:nvPr/>
        </p:nvSpPr>
        <p:spPr>
          <a:xfrm>
            <a:off x="620689" y="1594226"/>
            <a:ext cx="1056842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>
                <a:solidFill>
                  <a:srgbClr val="C00000"/>
                </a:solidFill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ДОХОДЫ БЮДЖЕТА - поступления денежных средств в бюджет</a:t>
            </a:r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BA9808B2-7ED8-4638-9242-5A43850064F9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33294" y="2035399"/>
            <a:ext cx="5751870" cy="1504504"/>
          </a:xfrm>
          <a:prstGeom prst="rect">
            <a:avLst/>
          </a:prstGeom>
          <a:gradFill rotWithShape="1">
            <a:gsLst>
              <a:gs pos="19000">
                <a:srgbClr val="CCFF99"/>
              </a:gs>
              <a:gs pos="60000">
                <a:srgbClr val="99CCFF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200" b="1" dirty="0"/>
              <a:t>Н</a:t>
            </a:r>
            <a:r>
              <a:rPr lang="ru-RU" sz="1200" b="1" dirty="0">
                <a:latin typeface="+mn-lt"/>
              </a:rPr>
              <a:t>алог на доходы физических лиц,</a:t>
            </a:r>
          </a:p>
          <a:p>
            <a:r>
              <a:rPr lang="ru-RU" sz="1200" b="1" dirty="0">
                <a:latin typeface="+mn-lt"/>
              </a:rPr>
              <a:t>налог на имущество физических лиц,</a:t>
            </a:r>
          </a:p>
          <a:p>
            <a:r>
              <a:rPr lang="ru-RU" sz="1200" b="1" dirty="0">
                <a:latin typeface="+mn-lt"/>
              </a:rPr>
              <a:t> земельный налог,</a:t>
            </a:r>
          </a:p>
          <a:p>
            <a:r>
              <a:rPr lang="ru-RU" sz="1200" b="1" dirty="0">
                <a:latin typeface="+mn-lt"/>
              </a:rPr>
              <a:t>Налог, взимаемый в связи с применением </a:t>
            </a:r>
          </a:p>
          <a:p>
            <a:r>
              <a:rPr lang="ru-RU" sz="1200" b="1" dirty="0">
                <a:latin typeface="+mn-lt"/>
              </a:rPr>
              <a:t>упрощенной системы</a:t>
            </a:r>
          </a:p>
          <a:p>
            <a:r>
              <a:rPr lang="ru-RU" sz="1200" b="1" dirty="0">
                <a:latin typeface="+mn-lt"/>
              </a:rPr>
              <a:t> налогообложения, патент, </a:t>
            </a:r>
          </a:p>
          <a:p>
            <a:r>
              <a:rPr lang="ru-RU" sz="1200" b="1" dirty="0">
                <a:latin typeface="+mn-lt"/>
              </a:rPr>
              <a:t>государственная пошлина,</a:t>
            </a:r>
          </a:p>
          <a:p>
            <a:r>
              <a:rPr lang="ru-RU" sz="1200" b="1" dirty="0">
                <a:latin typeface="+mn-lt"/>
              </a:rPr>
              <a:t> задолженность по отмененным налогам</a:t>
            </a:r>
          </a:p>
          <a:p>
            <a:endParaRPr lang="en-US" sz="1200" dirty="0">
              <a:latin typeface="+mn-lt"/>
            </a:endParaRP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47F33793-12C3-48DD-BD56-C470F6519C88}"/>
              </a:ext>
            </a:extLst>
          </p:cNvPr>
          <p:cNvSpPr/>
          <p:nvPr/>
        </p:nvSpPr>
        <p:spPr>
          <a:xfrm>
            <a:off x="403482" y="2214846"/>
            <a:ext cx="5555226" cy="816004"/>
          </a:xfrm>
          <a:prstGeom prst="homePlate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Налоговые доходы </a:t>
            </a:r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FF5419A6-0165-4CB5-B6A0-71987D249E56}"/>
              </a:ext>
            </a:extLst>
          </p:cNvPr>
          <p:cNvSpPr/>
          <p:nvPr/>
        </p:nvSpPr>
        <p:spPr>
          <a:xfrm>
            <a:off x="403482" y="3869181"/>
            <a:ext cx="5746327" cy="816004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Неналоговые доходы 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0420D530-5394-4C3A-9C3B-F90A00DBC4C8}"/>
              </a:ext>
            </a:extLst>
          </p:cNvPr>
          <p:cNvSpPr/>
          <p:nvPr/>
        </p:nvSpPr>
        <p:spPr>
          <a:xfrm>
            <a:off x="499033" y="5481484"/>
            <a:ext cx="5555226" cy="816004"/>
          </a:xfrm>
          <a:prstGeom prst="homePlat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Безвозмездные  поступления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1EAF9993-918D-4834-8494-21414041D7C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90935" y="3717307"/>
            <a:ext cx="5556935" cy="1101890"/>
          </a:xfrm>
          <a:prstGeom prst="rect">
            <a:avLst/>
          </a:prstGeom>
          <a:gradFill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rgbClr val="93B1FD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200" b="1" dirty="0">
                <a:latin typeface="+mn-lt"/>
              </a:rPr>
              <a:t>Доходы от использования имущества, </a:t>
            </a:r>
          </a:p>
          <a:p>
            <a:r>
              <a:rPr lang="ru-RU" sz="1200" b="1" dirty="0"/>
              <a:t>н</a:t>
            </a:r>
            <a:r>
              <a:rPr lang="ru-RU" sz="1200" b="1" dirty="0">
                <a:latin typeface="+mn-lt"/>
              </a:rPr>
              <a:t>аходящегося в муниципальной</a:t>
            </a:r>
          </a:p>
          <a:p>
            <a:r>
              <a:rPr lang="ru-RU" sz="1200" b="1" dirty="0">
                <a:latin typeface="+mn-lt"/>
              </a:rPr>
              <a:t>собственности, плата за негативное </a:t>
            </a:r>
          </a:p>
          <a:p>
            <a:r>
              <a:rPr lang="ru-RU" sz="1200" b="1" dirty="0">
                <a:latin typeface="+mn-lt"/>
              </a:rPr>
              <a:t>воздействие на окружающую среду, </a:t>
            </a:r>
          </a:p>
          <a:p>
            <a:r>
              <a:rPr lang="ru-RU" sz="1200" b="1" dirty="0">
                <a:latin typeface="+mn-lt"/>
              </a:rPr>
              <a:t>штрафы, санкции, возмещение ущерба, </a:t>
            </a:r>
          </a:p>
          <a:p>
            <a:r>
              <a:rPr lang="ru-RU" sz="1200" b="1" dirty="0">
                <a:latin typeface="+mn-lt"/>
              </a:rPr>
              <a:t>доходы от оказания платных услуг</a:t>
            </a:r>
            <a:endParaRPr lang="en-US" sz="1200" b="1" dirty="0">
              <a:latin typeface="+mn-lt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931D4AFD-65BA-404C-8B64-93DD30103AF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53517" y="5367176"/>
            <a:ext cx="5636835" cy="1144077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rgbClr val="99CC00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ru-RU" sz="1200" b="1" dirty="0">
                <a:solidFill>
                  <a:prstClr val="black"/>
                </a:solidFill>
                <a:latin typeface="Constantia"/>
                <a:cs typeface="Times New Roman" pitchFamily="18" charset="0"/>
              </a:rPr>
              <a:t>Дотации, субвенции, субсидии, </a:t>
            </a:r>
          </a:p>
          <a:p>
            <a:r>
              <a:rPr lang="ru-RU" sz="1200" b="1" dirty="0">
                <a:solidFill>
                  <a:prstClr val="black"/>
                </a:solidFill>
                <a:latin typeface="Constantia"/>
                <a:cs typeface="Times New Roman" pitchFamily="18" charset="0"/>
              </a:rPr>
              <a:t>безвозмездные поступления</a:t>
            </a:r>
          </a:p>
          <a:p>
            <a:r>
              <a:rPr lang="ru-RU" sz="1200" b="1" dirty="0">
                <a:solidFill>
                  <a:prstClr val="black"/>
                </a:solidFill>
                <a:latin typeface="Constantia"/>
                <a:cs typeface="Times New Roman" pitchFamily="18" charset="0"/>
              </a:rPr>
              <a:t> от физических и юридических лиц, </a:t>
            </a:r>
          </a:p>
          <a:p>
            <a:r>
              <a:rPr lang="ru-RU" sz="1200" b="1" dirty="0">
                <a:solidFill>
                  <a:prstClr val="black"/>
                </a:solidFill>
                <a:latin typeface="Constantia"/>
                <a:cs typeface="Times New Roman" pitchFamily="18" charset="0"/>
              </a:rPr>
              <a:t>иные межбюджетные трансферты</a:t>
            </a:r>
          </a:p>
          <a:p>
            <a:endParaRPr lang="en-US" sz="1200" b="1" dirty="0">
              <a:solidFill>
                <a:prstClr val="black"/>
              </a:solidFill>
              <a:latin typeface="Constanti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66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9E06991-1167-42A6-B6D3-1CC192CAEBF8}"/>
              </a:ext>
            </a:extLst>
          </p:cNvPr>
          <p:cNvSpPr/>
          <p:nvPr/>
        </p:nvSpPr>
        <p:spPr>
          <a:xfrm>
            <a:off x="7623524" y="210098"/>
            <a:ext cx="4320480" cy="3600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Доходы  бюджета МО  «Город </a:t>
            </a:r>
            <a:r>
              <a:rPr lang="ru-RU" sz="1200" dirty="0" err="1">
                <a:solidFill>
                  <a:schemeClr val="tx1"/>
                </a:solidFill>
              </a:rPr>
              <a:t>Новоульяновск</a:t>
            </a:r>
            <a:r>
              <a:rPr lang="ru-RU" sz="1200" dirty="0">
                <a:solidFill>
                  <a:schemeClr val="tx1"/>
                </a:solidFill>
              </a:rPr>
              <a:t>»</a:t>
            </a:r>
          </a:p>
          <a:p>
            <a:pPr marL="108000" algn="r">
              <a:tabLst>
                <a:tab pos="6100763" algn="l"/>
              </a:tabLst>
            </a:pPr>
            <a:r>
              <a:rPr lang="ru-RU" sz="1200" dirty="0">
                <a:solidFill>
                  <a:schemeClr val="tx1"/>
                </a:solidFill>
              </a:rPr>
              <a:t> Ульяновской области</a:t>
            </a:r>
            <a:endParaRPr lang="ru-RU" sz="1200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4067B5C0-DF53-4F14-A055-01A540040CAF}"/>
              </a:ext>
            </a:extLst>
          </p:cNvPr>
          <p:cNvGrpSpPr/>
          <p:nvPr/>
        </p:nvGrpSpPr>
        <p:grpSpPr>
          <a:xfrm>
            <a:off x="4191814" y="1036692"/>
            <a:ext cx="3808372" cy="1316414"/>
            <a:chOff x="1228161" y="190"/>
            <a:chExt cx="3808372" cy="19041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B12E7CA4-C682-4EE5-A97D-C983A92813E5}"/>
                </a:ext>
              </a:extLst>
            </p:cNvPr>
            <p:cNvSpPr/>
            <p:nvPr/>
          </p:nvSpPr>
          <p:spPr>
            <a:xfrm>
              <a:off x="1228161" y="190"/>
              <a:ext cx="3808372" cy="19041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5A75454-1415-4B35-8841-374571528823}"/>
                </a:ext>
              </a:extLst>
            </p:cNvPr>
            <p:cNvSpPr txBox="1"/>
            <p:nvPr/>
          </p:nvSpPr>
          <p:spPr>
            <a:xfrm>
              <a:off x="1228161" y="190"/>
              <a:ext cx="3808372" cy="190418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145" tIns="17145" rIns="17145" bIns="1714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7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Указы Президента Российской Федерации </a:t>
              </a:r>
              <a:endParaRPr lang="ru-RU" sz="2700" kern="1200" dirty="0"/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66E8953-67B6-4EDA-9CBF-70F0DDABF211}"/>
              </a:ext>
            </a:extLst>
          </p:cNvPr>
          <p:cNvGrpSpPr/>
          <p:nvPr/>
        </p:nvGrpSpPr>
        <p:grpSpPr>
          <a:xfrm>
            <a:off x="4191814" y="2476907"/>
            <a:ext cx="3808372" cy="1904186"/>
            <a:chOff x="1228161" y="2704135"/>
            <a:chExt cx="3808372" cy="19041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07B5622E-9745-406E-840C-8B2E3C9B9B1A}"/>
                </a:ext>
              </a:extLst>
            </p:cNvPr>
            <p:cNvSpPr/>
            <p:nvPr/>
          </p:nvSpPr>
          <p:spPr>
            <a:xfrm>
              <a:off x="1228161" y="2704135"/>
              <a:ext cx="3808372" cy="19041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8A15D29-07D8-4E80-8DC0-AF589B073C57}"/>
                </a:ext>
              </a:extLst>
            </p:cNvPr>
            <p:cNvSpPr txBox="1"/>
            <p:nvPr/>
          </p:nvSpPr>
          <p:spPr>
            <a:xfrm>
              <a:off x="1228161" y="2826049"/>
              <a:ext cx="3808372" cy="178227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145" tIns="17145" rIns="17145" bIns="17145" numCol="1" spcCol="1270" anchor="ctr" anchorCtr="0">
              <a:no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 7 мая 2024 года № </a:t>
              </a:r>
              <a:r>
                <a:rPr lang="ru-RU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309</a:t>
              </a:r>
              <a:r>
                <a:rPr lang="ru-RU" sz="24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«О национальных целях развития Российской Федерации на период до 2030 года и на перспективу до 2036года»</a:t>
              </a:r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7ABBF71-CF4C-433E-843A-0C9BBC04B200}"/>
              </a:ext>
            </a:extLst>
          </p:cNvPr>
          <p:cNvSpPr/>
          <p:nvPr/>
        </p:nvSpPr>
        <p:spPr>
          <a:xfrm>
            <a:off x="432955" y="552852"/>
            <a:ext cx="11511049" cy="3600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sz="2800" b="1" dirty="0">
                <a:solidFill>
                  <a:schemeClr val="tx1"/>
                </a:solidFill>
                <a:latin typeface="a_FuturaRound" panose="020F0802020204020204" pitchFamily="34" charset="-52"/>
              </a:rPr>
              <a:t>Основы для формирования доходов бюджета</a:t>
            </a:r>
            <a:endParaRPr lang="ru-RU" sz="2800" b="1" dirty="0">
              <a:solidFill>
                <a:schemeClr val="tx1"/>
              </a:solidFill>
              <a:latin typeface="a_FuturaRound" panose="020F0802020204020204" pitchFamily="34" charset="-52"/>
              <a:cs typeface="Arial" pitchFamily="34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49FFFC23-BD19-49EE-A93B-2906C862A75C}"/>
              </a:ext>
            </a:extLst>
          </p:cNvPr>
          <p:cNvGrpSpPr/>
          <p:nvPr/>
        </p:nvGrpSpPr>
        <p:grpSpPr>
          <a:xfrm>
            <a:off x="1809607" y="4194207"/>
            <a:ext cx="2945237" cy="2473692"/>
            <a:chOff x="0" y="1888394"/>
            <a:chExt cx="2945237" cy="329618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AD13F835-F10B-4E64-A454-95D14E0AB256}"/>
                </a:ext>
              </a:extLst>
            </p:cNvPr>
            <p:cNvSpPr/>
            <p:nvPr/>
          </p:nvSpPr>
          <p:spPr>
            <a:xfrm>
              <a:off x="0" y="1888394"/>
              <a:ext cx="2945237" cy="32961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01D8BD6-242C-4C0D-A601-9E1ED37AD3E8}"/>
                </a:ext>
              </a:extLst>
            </p:cNvPr>
            <p:cNvSpPr txBox="1"/>
            <p:nvPr/>
          </p:nvSpPr>
          <p:spPr>
            <a:xfrm>
              <a:off x="0" y="1888394"/>
              <a:ext cx="2945237" cy="32961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Основные направления налоговой и бюджетной политики муниципального образования  «Город Новоульяновск» на 20</a:t>
              </a:r>
              <a:r>
                <a:rPr lang="en-US" sz="16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16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 год и на плановый период 2026 и 2027 годов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469D532-E671-4990-A4E8-DC7C05B3B8BA}"/>
              </a:ext>
            </a:extLst>
          </p:cNvPr>
          <p:cNvGrpSpPr/>
          <p:nvPr/>
        </p:nvGrpSpPr>
        <p:grpSpPr>
          <a:xfrm>
            <a:off x="7249510" y="4192600"/>
            <a:ext cx="2945237" cy="2473692"/>
            <a:chOff x="3241272" y="1888394"/>
            <a:chExt cx="2945237" cy="329618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8397985D-9018-4939-8E06-E404239F81F4}"/>
                </a:ext>
              </a:extLst>
            </p:cNvPr>
            <p:cNvSpPr/>
            <p:nvPr/>
          </p:nvSpPr>
          <p:spPr>
            <a:xfrm>
              <a:off x="3241272" y="1888394"/>
              <a:ext cx="2945237" cy="329618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AB90A5E-493B-408D-A052-234B5D07B43F}"/>
                </a:ext>
              </a:extLst>
            </p:cNvPr>
            <p:cNvSpPr txBox="1"/>
            <p:nvPr/>
          </p:nvSpPr>
          <p:spPr>
            <a:xfrm>
              <a:off x="3241272" y="1888394"/>
              <a:ext cx="2945237" cy="32961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Основные параметры прогноза социально-экономического развития МО «Город Новоульяновск» на 2025год и на плановый период 2026 и 2027 годов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2755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353E21-1F43-47F3-9D88-DE0C0003E127}"/>
              </a:ext>
            </a:extLst>
          </p:cNvPr>
          <p:cNvSpPr/>
          <p:nvPr/>
        </p:nvSpPr>
        <p:spPr>
          <a:xfrm>
            <a:off x="5332396" y="144379"/>
            <a:ext cx="6646244" cy="423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  <a:latin typeface="+mj-lt"/>
              </a:rPr>
              <a:t>Основные показатели социально-экономического развития  МО «Город Новоульяновск»  Ульяновской области</a:t>
            </a:r>
            <a:endParaRPr lang="ru-RU" sz="1400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53C2849-C926-4A69-A220-A2D8F7C3D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058487"/>
              </p:ext>
            </p:extLst>
          </p:nvPr>
        </p:nvGraphicFramePr>
        <p:xfrm>
          <a:off x="394635" y="654518"/>
          <a:ext cx="11511813" cy="5733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10502">
                  <a:extLst>
                    <a:ext uri="{9D8B030D-6E8A-4147-A177-3AD203B41FA5}">
                      <a16:colId xmlns:a16="http://schemas.microsoft.com/office/drawing/2014/main" val="245759309"/>
                    </a:ext>
                  </a:extLst>
                </a:gridCol>
                <a:gridCol w="1241659">
                  <a:extLst>
                    <a:ext uri="{9D8B030D-6E8A-4147-A177-3AD203B41FA5}">
                      <a16:colId xmlns:a16="http://schemas.microsoft.com/office/drawing/2014/main" val="462573713"/>
                    </a:ext>
                  </a:extLst>
                </a:gridCol>
                <a:gridCol w="943276">
                  <a:extLst>
                    <a:ext uri="{9D8B030D-6E8A-4147-A177-3AD203B41FA5}">
                      <a16:colId xmlns:a16="http://schemas.microsoft.com/office/drawing/2014/main" val="4080980289"/>
                    </a:ext>
                  </a:extLst>
                </a:gridCol>
                <a:gridCol w="933650">
                  <a:extLst>
                    <a:ext uri="{9D8B030D-6E8A-4147-A177-3AD203B41FA5}">
                      <a16:colId xmlns:a16="http://schemas.microsoft.com/office/drawing/2014/main" val="2639507897"/>
                    </a:ext>
                  </a:extLst>
                </a:gridCol>
                <a:gridCol w="1337912">
                  <a:extLst>
                    <a:ext uri="{9D8B030D-6E8A-4147-A177-3AD203B41FA5}">
                      <a16:colId xmlns:a16="http://schemas.microsoft.com/office/drawing/2014/main" val="1662039153"/>
                    </a:ext>
                  </a:extLst>
                </a:gridCol>
                <a:gridCol w="1222408">
                  <a:extLst>
                    <a:ext uri="{9D8B030D-6E8A-4147-A177-3AD203B41FA5}">
                      <a16:colId xmlns:a16="http://schemas.microsoft.com/office/drawing/2014/main" val="864739389"/>
                    </a:ext>
                  </a:extLst>
                </a:gridCol>
                <a:gridCol w="1222406">
                  <a:extLst>
                    <a:ext uri="{9D8B030D-6E8A-4147-A177-3AD203B41FA5}">
                      <a16:colId xmlns:a16="http://schemas.microsoft.com/office/drawing/2014/main" val="1149321355"/>
                    </a:ext>
                  </a:extLst>
                </a:gridCol>
              </a:tblGrid>
              <a:tr h="45680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Показатели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За 2022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2023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Оценка 2024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Прогноз 2025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Прогноз 2026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Прогноз 2027 год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>
                    <a:solidFill>
                      <a:schemeClr val="accent3">
                        <a:lumMod val="60000"/>
                        <a:lumOff val="40000"/>
                        <a:alpha val="6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54460"/>
                  </a:ext>
                </a:extLst>
              </a:tr>
              <a:tr h="330322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Численность населения,    тыс. чел.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16,9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16,9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16,8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16,6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16,4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3113445630"/>
                  </a:ext>
                </a:extLst>
              </a:tr>
              <a:tr h="96252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Объем отгруженных товаров собственного производства, выполнено работ и услуг собственными силами по крупным и средним предприятиям муниципального образования, млн.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11886,1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14205,2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10505,0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11377,5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12330,9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13390,9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3076655897"/>
                  </a:ext>
                </a:extLst>
              </a:tr>
              <a:tr h="3863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effectLst/>
                        </a:rPr>
                        <a:t>Индекс потребительских цен, %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113,5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107,5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107,3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104,0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104,0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104,0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3919950051"/>
                  </a:ext>
                </a:extLst>
              </a:tr>
              <a:tr h="42351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Уровень регистрируемой безработицы, %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0,43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0,36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0,26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0,3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0,3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0,3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1814011723"/>
                  </a:ext>
                </a:extLst>
              </a:tr>
              <a:tr h="89515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Среднемесячная заработная плата работников крупных и средних организаций, руб.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41386,2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47030,2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58054,5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62698,9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67087,8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71113,1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1573839718"/>
                  </a:ext>
                </a:extLst>
              </a:tr>
              <a:tr h="113845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Среднесписочная численность работников крупных и средних организаций, чел.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2753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2984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3285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3295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3300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3305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828544447"/>
                  </a:ext>
                </a:extLst>
              </a:tr>
              <a:tr h="113845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Оборот розничной  торговли по крупным и средним организациям, млн. руб.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effectLst/>
                        </a:rPr>
                        <a:t>1333,5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1670,3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1786,9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1900,9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</a:rPr>
                        <a:t>1948,4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</a:rPr>
                        <a:t>2006,8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405" marR="3405" marT="2384" marB="0" anchor="ctr"/>
                </a:tc>
                <a:extLst>
                  <a:ext uri="{0D108BD9-81ED-4DB2-BD59-A6C34878D82A}">
                    <a16:rowId xmlns:a16="http://schemas.microsoft.com/office/drawing/2014/main" val="3300315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469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8599BE-24AC-4038-91DC-05595B7FA69F}"/>
              </a:ext>
            </a:extLst>
          </p:cNvPr>
          <p:cNvSpPr/>
          <p:nvPr/>
        </p:nvSpPr>
        <p:spPr>
          <a:xfrm>
            <a:off x="5043638" y="118528"/>
            <a:ext cx="7036067" cy="41086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6000" algn="r">
              <a:tabLst>
                <a:tab pos="6100763" algn="l"/>
              </a:tabLst>
            </a:pPr>
            <a:r>
              <a:rPr lang="ru-RU" sz="1400" b="1" dirty="0">
                <a:solidFill>
                  <a:schemeClr val="tx1"/>
                </a:solidFill>
              </a:rPr>
              <a:t>Основные направления бюджетной и налоговой политики  МО «Город Новоульяновск» Ульяновской области</a:t>
            </a:r>
            <a:endParaRPr lang="ru-RU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746743B-499E-4738-B74E-DD163AE2CC6D}"/>
              </a:ext>
            </a:extLst>
          </p:cNvPr>
          <p:cNvSpPr/>
          <p:nvPr/>
        </p:nvSpPr>
        <p:spPr>
          <a:xfrm>
            <a:off x="285728" y="738159"/>
            <a:ext cx="11659224" cy="609378"/>
          </a:xfrm>
          <a:prstGeom prst="rect">
            <a:avLst/>
          </a:prstGeom>
          <a:gradFill>
            <a:gsLst>
              <a:gs pos="0">
                <a:srgbClr val="92D050"/>
              </a:gs>
              <a:gs pos="96000">
                <a:schemeClr val="accent5">
                  <a:lumMod val="105000"/>
                  <a:satMod val="103000"/>
                  <a:tint val="73000"/>
                </a:schemeClr>
              </a:gs>
              <a:gs pos="100000">
                <a:schemeClr val="accent5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algn="ctr">
              <a:tabLst>
                <a:tab pos="6100763" algn="l"/>
              </a:tabLst>
            </a:pPr>
            <a:r>
              <a:rPr lang="ru-RU" b="1" dirty="0">
                <a:solidFill>
                  <a:schemeClr val="tx1"/>
                </a:solidFill>
                <a:latin typeface="a_FuturaRound" panose="020F0802020204020204" pitchFamily="34" charset="-52"/>
              </a:rPr>
              <a:t>Основные направления налоговой политики МО «Город Новоульяновск» Ульяновской области на 2025-2027 годы</a:t>
            </a:r>
          </a:p>
        </p:txBody>
      </p:sp>
      <p:sp>
        <p:nvSpPr>
          <p:cNvPr id="4" name="Ромб 3">
            <a:extLst>
              <a:ext uri="{FF2B5EF4-FFF2-40B4-BE49-F238E27FC236}">
                <a16:creationId xmlns:a16="http://schemas.microsoft.com/office/drawing/2014/main" id="{19E7A53F-7342-430D-B7D0-DA481186ECAA}"/>
              </a:ext>
            </a:extLst>
          </p:cNvPr>
          <p:cNvSpPr/>
          <p:nvPr/>
        </p:nvSpPr>
        <p:spPr>
          <a:xfrm>
            <a:off x="539014" y="1537055"/>
            <a:ext cx="1732548" cy="9847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1.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14FEAA2-A76A-4D61-969E-DC7A2FDAF9BC}"/>
              </a:ext>
            </a:extLst>
          </p:cNvPr>
          <p:cNvGrpSpPr/>
          <p:nvPr/>
        </p:nvGrpSpPr>
        <p:grpSpPr>
          <a:xfrm>
            <a:off x="2968961" y="1404861"/>
            <a:ext cx="8812361" cy="1059636"/>
            <a:chOff x="1035048" y="56322"/>
            <a:chExt cx="5137547" cy="1484890"/>
          </a:xfrm>
          <a:solidFill>
            <a:schemeClr val="bg2">
              <a:lumMod val="90000"/>
              <a:alpha val="16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12" name="Прямоугольник: скругленные верхние углы 11">
              <a:extLst>
                <a:ext uri="{FF2B5EF4-FFF2-40B4-BE49-F238E27FC236}">
                  <a16:creationId xmlns:a16="http://schemas.microsoft.com/office/drawing/2014/main" id="{7CFB0EE5-6F77-4C3E-A580-C03A85B6BBD2}"/>
                </a:ext>
              </a:extLst>
            </p:cNvPr>
            <p:cNvSpPr/>
            <p:nvPr/>
          </p:nvSpPr>
          <p:spPr>
            <a:xfrm rot="5400000">
              <a:off x="2861377" y="-1770007"/>
              <a:ext cx="1484890" cy="5137547"/>
            </a:xfrm>
            <a:prstGeom prst="round2SameRect">
              <a:avLst/>
            </a:prstGeom>
            <a:grpFill/>
            <a:sp3d extrusionH="12700" prstMaterial="plastic">
              <a:bevelT w="50800" h="50800"/>
            </a:sp3d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872A1D8A-4583-473E-90EC-666AD09122C1}"/>
                </a:ext>
              </a:extLst>
            </p:cNvPr>
            <p:cNvSpPr txBox="1"/>
            <p:nvPr/>
          </p:nvSpPr>
          <p:spPr>
            <a:xfrm>
              <a:off x="1035049" y="128807"/>
              <a:ext cx="5065061" cy="127852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400" kern="1200" dirty="0">
                  <a:latin typeface="Times New Roman" pitchFamily="18" charset="0"/>
                  <a:cs typeface="Times New Roman" pitchFamily="18" charset="0"/>
                </a:rPr>
                <a:t>реализация</a:t>
              </a:r>
              <a:r>
                <a:rPr lang="ru-RU" sz="1100" kern="1200" dirty="0"/>
                <a:t> </a:t>
              </a:r>
              <a:r>
                <a:rPr lang="ru-RU" sz="1400" kern="1200" dirty="0">
                  <a:latin typeface="Times New Roman" pitchFamily="18" charset="0"/>
                  <a:cs typeface="Times New Roman" pitchFamily="18" charset="0"/>
                </a:rPr>
                <a:t>мер, направленных на легализацию предпринимательской деятельности, содействие вовлечению граждан  в предпринимательскую деятельность и сокращение неформальной занятости путем расширения практики применения налога на профессиональный доход, регистрацию граждан в качестве «самозанятых» и вовлечение их в экономику</a:t>
              </a:r>
            </a:p>
          </p:txBody>
        </p:sp>
      </p:grpSp>
      <p:sp>
        <p:nvSpPr>
          <p:cNvPr id="14" name="Ромб 13">
            <a:extLst>
              <a:ext uri="{FF2B5EF4-FFF2-40B4-BE49-F238E27FC236}">
                <a16:creationId xmlns:a16="http://schemas.microsoft.com/office/drawing/2014/main" id="{0E03D445-9710-4A84-A3CD-DB4D41CBFBF2}"/>
              </a:ext>
            </a:extLst>
          </p:cNvPr>
          <p:cNvSpPr/>
          <p:nvPr/>
        </p:nvSpPr>
        <p:spPr>
          <a:xfrm>
            <a:off x="691414" y="4038019"/>
            <a:ext cx="1732548" cy="9847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3.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A6FDAF2-F625-44BB-A436-82397BB14A6F}"/>
              </a:ext>
            </a:extLst>
          </p:cNvPr>
          <p:cNvGrpSpPr/>
          <p:nvPr/>
        </p:nvGrpSpPr>
        <p:grpSpPr>
          <a:xfrm>
            <a:off x="2938426" y="2579142"/>
            <a:ext cx="8812362" cy="1116959"/>
            <a:chOff x="1054714" y="1910815"/>
            <a:chExt cx="5142180" cy="1991109"/>
          </a:xfrm>
          <a:scene3d>
            <a:camera prst="orthographicFront"/>
            <a:lightRig rig="flat" dir="t"/>
          </a:scene3d>
        </p:grpSpPr>
        <p:sp>
          <p:nvSpPr>
            <p:cNvPr id="16" name="Прямоугольник: скругленные верхние углы 15">
              <a:extLst>
                <a:ext uri="{FF2B5EF4-FFF2-40B4-BE49-F238E27FC236}">
                  <a16:creationId xmlns:a16="http://schemas.microsoft.com/office/drawing/2014/main" id="{3BAF6EFD-2686-4DCD-B705-2F62DC4CEBF4}"/>
                </a:ext>
              </a:extLst>
            </p:cNvPr>
            <p:cNvSpPr/>
            <p:nvPr/>
          </p:nvSpPr>
          <p:spPr>
            <a:xfrm rot="5400000">
              <a:off x="2630249" y="335280"/>
              <a:ext cx="1991109" cy="5142180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F92B5109-F1FC-4B34-A24A-74EBA446C9C6}"/>
                </a:ext>
              </a:extLst>
            </p:cNvPr>
            <p:cNvSpPr txBox="1"/>
            <p:nvPr/>
          </p:nvSpPr>
          <p:spPr>
            <a:xfrm>
              <a:off x="1054714" y="2008013"/>
              <a:ext cx="5044982" cy="1796713"/>
            </a:xfrm>
            <a:prstGeom prst="rect">
              <a:avLst/>
            </a:prstGeom>
            <a:solidFill>
              <a:schemeClr val="bg2">
                <a:lumMod val="90000"/>
                <a:alpha val="2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400" kern="1200" dirty="0">
                  <a:latin typeface="Times New Roman" pitchFamily="18" charset="0"/>
                  <a:cs typeface="Times New Roman" pitchFamily="18" charset="0"/>
                </a:rPr>
                <a:t>расширение налогооблагаемой базы по имущественным налогам, в том числе за счет выявления правообладателей ранее учтенных объектов недвижимости в рамках реализации Федерального закона от 30 декабря 2020 года № 518-ФЗ «О внесении изменений в отдельные законодательные акты Российской Федерации», а также путем проведения кадастровой оценки</a:t>
              </a:r>
            </a:p>
          </p:txBody>
        </p:sp>
      </p:grpSp>
      <p:sp>
        <p:nvSpPr>
          <p:cNvPr id="18" name="Ромб 17">
            <a:extLst>
              <a:ext uri="{FF2B5EF4-FFF2-40B4-BE49-F238E27FC236}">
                <a16:creationId xmlns:a16="http://schemas.microsoft.com/office/drawing/2014/main" id="{FBA702F8-9425-40DC-A2C8-9D3030D9495B}"/>
              </a:ext>
            </a:extLst>
          </p:cNvPr>
          <p:cNvSpPr/>
          <p:nvPr/>
        </p:nvSpPr>
        <p:spPr>
          <a:xfrm>
            <a:off x="691414" y="2863737"/>
            <a:ext cx="1732548" cy="9847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2.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F948ED38-4E8B-470A-BB53-BAF155DACB3B}"/>
              </a:ext>
            </a:extLst>
          </p:cNvPr>
          <p:cNvGrpSpPr/>
          <p:nvPr/>
        </p:nvGrpSpPr>
        <p:grpSpPr>
          <a:xfrm>
            <a:off x="2938425" y="3859304"/>
            <a:ext cx="8842898" cy="1174284"/>
            <a:chOff x="1045319" y="4043785"/>
            <a:chExt cx="5177032" cy="1647863"/>
          </a:xfrm>
          <a:scene3d>
            <a:camera prst="orthographicFront"/>
            <a:lightRig rig="flat" dir="t"/>
          </a:scene3d>
        </p:grpSpPr>
        <p:sp>
          <p:nvSpPr>
            <p:cNvPr id="20" name="Прямоугольник: скругленные верхние углы 19">
              <a:extLst>
                <a:ext uri="{FF2B5EF4-FFF2-40B4-BE49-F238E27FC236}">
                  <a16:creationId xmlns:a16="http://schemas.microsoft.com/office/drawing/2014/main" id="{5922F63A-2FAB-43E9-B398-494CA039E423}"/>
                </a:ext>
              </a:extLst>
            </p:cNvPr>
            <p:cNvSpPr/>
            <p:nvPr/>
          </p:nvSpPr>
          <p:spPr>
            <a:xfrm rot="5400000">
              <a:off x="2809903" y="2279201"/>
              <a:ext cx="1647863" cy="5177032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7616CB68-2CE9-46DD-903A-26CC10DE7BF0}"/>
                </a:ext>
              </a:extLst>
            </p:cNvPr>
            <p:cNvSpPr txBox="1"/>
            <p:nvPr/>
          </p:nvSpPr>
          <p:spPr>
            <a:xfrm>
              <a:off x="1045319" y="4124227"/>
              <a:ext cx="5096590" cy="1486979"/>
            </a:xfrm>
            <a:prstGeom prst="rect">
              <a:avLst/>
            </a:prstGeom>
            <a:solidFill>
              <a:schemeClr val="bg2">
                <a:lumMod val="90000"/>
                <a:alpha val="29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400" kern="1200" dirty="0">
                  <a:latin typeface="Times New Roman" pitchFamily="18" charset="0"/>
                  <a:cs typeface="Times New Roman" pitchFamily="18" charset="0"/>
                </a:rPr>
                <a:t>продолжение работы по совершенствованию механизмов взаимодействия органов исполнительной власти Ульяновской области, органов местного самоуправления муниципального образования «Город Новоульяновск» и территориальных органов федеральных органов исполнительной власти Ульяновской области в части качественного администрирования доходных источников бюджетов и повышения уровня их собираемости, легализации налоговой базы, сокращения недоимки</a:t>
              </a:r>
            </a:p>
          </p:txBody>
        </p:sp>
      </p:grpSp>
      <p:sp>
        <p:nvSpPr>
          <p:cNvPr id="22" name="Ромб 21">
            <a:extLst>
              <a:ext uri="{FF2B5EF4-FFF2-40B4-BE49-F238E27FC236}">
                <a16:creationId xmlns:a16="http://schemas.microsoft.com/office/drawing/2014/main" id="{9EF10AEA-3EFE-4A64-9A4E-ABF4C3CC793C}"/>
              </a:ext>
            </a:extLst>
          </p:cNvPr>
          <p:cNvSpPr/>
          <p:nvPr/>
        </p:nvSpPr>
        <p:spPr>
          <a:xfrm>
            <a:off x="672163" y="5364701"/>
            <a:ext cx="1732548" cy="9847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4.</a:t>
            </a: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54FA45E-AFAE-48B5-BC70-7381565582BD}"/>
              </a:ext>
            </a:extLst>
          </p:cNvPr>
          <p:cNvGrpSpPr/>
          <p:nvPr/>
        </p:nvGrpSpPr>
        <p:grpSpPr>
          <a:xfrm>
            <a:off x="2968961" y="5260554"/>
            <a:ext cx="8812361" cy="990838"/>
            <a:chOff x="1059810" y="5786405"/>
            <a:chExt cx="5148049" cy="990838"/>
          </a:xfrm>
          <a:scene3d>
            <a:camera prst="orthographicFront"/>
            <a:lightRig rig="flat" dir="t"/>
          </a:scene3d>
        </p:grpSpPr>
        <p:sp>
          <p:nvSpPr>
            <p:cNvPr id="24" name="Прямоугольник: скругленные верхние углы 23">
              <a:extLst>
                <a:ext uri="{FF2B5EF4-FFF2-40B4-BE49-F238E27FC236}">
                  <a16:creationId xmlns:a16="http://schemas.microsoft.com/office/drawing/2014/main" id="{971B6C1D-7AE1-470E-874B-2CCC09519249}"/>
                </a:ext>
              </a:extLst>
            </p:cNvPr>
            <p:cNvSpPr/>
            <p:nvPr/>
          </p:nvSpPr>
          <p:spPr>
            <a:xfrm rot="5400000">
              <a:off x="3138416" y="3707799"/>
              <a:ext cx="990838" cy="5148049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16F6040D-C0C4-4639-A0C5-3AB5BD621508}"/>
                </a:ext>
              </a:extLst>
            </p:cNvPr>
            <p:cNvSpPr txBox="1"/>
            <p:nvPr/>
          </p:nvSpPr>
          <p:spPr>
            <a:xfrm>
              <a:off x="1059811" y="5834774"/>
              <a:ext cx="5099680" cy="894100"/>
            </a:xfrm>
            <a:prstGeom prst="rect">
              <a:avLst/>
            </a:prstGeom>
            <a:solidFill>
              <a:schemeClr val="bg2">
                <a:lumMod val="90000"/>
                <a:alpha val="15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ru-RU" sz="1400" kern="1200" dirty="0">
                  <a:latin typeface="Times New Roman" pitchFamily="18" charset="0"/>
                  <a:cs typeface="Times New Roman" pitchFamily="18" charset="0"/>
                </a:rPr>
                <a:t>обеспечение главными администраторами доходов исполнения бюджета, а также контроль за полнотой и эффективностью принимаемых ими мер по взысканию просроченной дебиторской задолженности по платежам в соответствующий бюджет.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1686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плый синий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  <a:fontScheme name="Аспект">
    <a:majorFont>
      <a:latin typeface="Trebuchet MS" panose="020B0603020202020204"/>
      <a:ea typeface=""/>
      <a:cs typeface=""/>
      <a:font script="Jpan" typeface="メイリオ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 panose="020B0603020202020204"/>
      <a:ea typeface=""/>
      <a:cs typeface=""/>
      <a:font script="Jpan" typeface="メイリオ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lumMod val="110000"/>
            </a:schemeClr>
          </a:gs>
          <a:gs pos="88000">
            <a:schemeClr val="phClr">
              <a:tint val="90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0000"/>
            </a:schemeClr>
          </a:gs>
          <a:gs pos="78000">
            <a:schemeClr val="phClr">
              <a:shade val="94000"/>
              <a:lumMod val="94000"/>
            </a:schemeClr>
          </a:gs>
        </a:gsLst>
        <a:lin ang="5400000" scaled="0"/>
      </a:gradFill>
    </a:fillStyleLst>
    <a:lnStyleLst>
      <a:ln w="12700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5400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04000"/>
            </a:schemeClr>
          </a:gs>
          <a:gs pos="94000">
            <a:schemeClr val="phClr">
              <a:shade val="96000"/>
              <a:lumMod val="82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94000"/>
              <a:lumMod val="96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779</TotalTime>
  <Words>2439</Words>
  <Application>Microsoft Office PowerPoint</Application>
  <PresentationFormat>Широкоэкранный</PresentationFormat>
  <Paragraphs>409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3" baseType="lpstr">
      <vt:lpstr>a_Concepto</vt:lpstr>
      <vt:lpstr>a_FuturaRound</vt:lpstr>
      <vt:lpstr>Arial</vt:lpstr>
      <vt:lpstr>Arial Black</vt:lpstr>
      <vt:lpstr>Bicubik</vt:lpstr>
      <vt:lpstr>Calibri</vt:lpstr>
      <vt:lpstr>Calibri Light</vt:lpstr>
      <vt:lpstr>Constantia</vt:lpstr>
      <vt:lpstr>PT Astra Serif</vt:lpstr>
      <vt:lpstr>Segoe UI Black</vt:lpstr>
      <vt:lpstr>Times New Roman</vt:lpstr>
      <vt:lpstr>Trebuchet MS</vt:lpstr>
      <vt:lpstr>Wingdings 2</vt:lpstr>
      <vt:lpstr>Тема Office</vt:lpstr>
      <vt:lpstr>Презентация PowerPoint</vt:lpstr>
      <vt:lpstr> </vt:lpstr>
      <vt:lpstr>Участие граждан в формировании бюджета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муниципального образования «Город Новоульяновск» Ульяновской области на 2025 год и плановый период 2026 -  2027г.г. </dc:title>
  <dc:creator>Отдел</dc:creator>
  <cp:lastModifiedBy>Отдел</cp:lastModifiedBy>
  <cp:revision>71</cp:revision>
  <dcterms:created xsi:type="dcterms:W3CDTF">2024-11-27T10:25:09Z</dcterms:created>
  <dcterms:modified xsi:type="dcterms:W3CDTF">2024-11-29T12:34:33Z</dcterms:modified>
</cp:coreProperties>
</file>